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0"/>
  </p:notesMasterIdLst>
  <p:sldIdLst>
    <p:sldId id="256" r:id="rId2"/>
    <p:sldId id="257" r:id="rId3"/>
    <p:sldId id="340" r:id="rId4"/>
    <p:sldId id="260" r:id="rId5"/>
    <p:sldId id="345" r:id="rId6"/>
    <p:sldId id="344" r:id="rId7"/>
    <p:sldId id="258"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9" r:id="rId26"/>
    <p:sldId id="278" r:id="rId27"/>
    <p:sldId id="280" r:id="rId28"/>
    <p:sldId id="281" r:id="rId29"/>
    <p:sldId id="283" r:id="rId30"/>
    <p:sldId id="282" r:id="rId31"/>
    <p:sldId id="284" r:id="rId32"/>
    <p:sldId id="285" r:id="rId33"/>
    <p:sldId id="286" r:id="rId34"/>
    <p:sldId id="287" r:id="rId35"/>
    <p:sldId id="288" r:id="rId36"/>
    <p:sldId id="289" r:id="rId37"/>
    <p:sldId id="290" r:id="rId38"/>
    <p:sldId id="291" r:id="rId39"/>
    <p:sldId id="293" r:id="rId40"/>
    <p:sldId id="292"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41" r:id="rId78"/>
    <p:sldId id="330" r:id="rId79"/>
    <p:sldId id="331" r:id="rId80"/>
    <p:sldId id="332" r:id="rId81"/>
    <p:sldId id="333" r:id="rId82"/>
    <p:sldId id="334" r:id="rId83"/>
    <p:sldId id="335" r:id="rId84"/>
    <p:sldId id="336" r:id="rId85"/>
    <p:sldId id="342" r:id="rId86"/>
    <p:sldId id="337" r:id="rId87"/>
    <p:sldId id="338" r:id="rId88"/>
    <p:sldId id="339" r:id="rId8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196" autoAdjust="0"/>
  </p:normalViewPr>
  <p:slideViewPr>
    <p:cSldViewPr>
      <p:cViewPr>
        <p:scale>
          <a:sx n="70" d="100"/>
          <a:sy n="70" d="100"/>
        </p:scale>
        <p:origin x="-221" y="52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B74BB7-378F-4D7F-A0B5-6ECA215E8539}" type="doc">
      <dgm:prSet loTypeId="urn:microsoft.com/office/officeart/2005/8/layout/chevron2" loCatId="list" qsTypeId="urn:microsoft.com/office/officeart/2005/8/quickstyle/simple3" qsCatId="simple" csTypeId="urn:microsoft.com/office/officeart/2005/8/colors/accent0_2" csCatId="mainScheme" phldr="1"/>
      <dgm:spPr/>
      <dgm:t>
        <a:bodyPr/>
        <a:lstStyle/>
        <a:p>
          <a:endParaRPr lang="ru-RU"/>
        </a:p>
      </dgm:t>
    </dgm:pt>
    <dgm:pt modelId="{EB8EA0D5-24CA-4800-9ACC-1E293C9B696D}">
      <dgm:prSet phldrT="[Текст]"/>
      <dgm:spPr/>
      <dgm:t>
        <a:bodyPr/>
        <a:lstStyle/>
        <a:p>
          <a:r>
            <a:rPr lang="ru-RU" dirty="0" smtClean="0"/>
            <a:t>п.1 ч.1 ст. 31 </a:t>
          </a:r>
          <a:endParaRPr lang="ru-RU" dirty="0"/>
        </a:p>
      </dgm:t>
    </dgm:pt>
    <dgm:pt modelId="{8959BF52-1249-40D1-896E-0A975FC8382B}" type="parTrans" cxnId="{6510F060-4E99-41F4-AF98-A3B481849477}">
      <dgm:prSet/>
      <dgm:spPr/>
      <dgm:t>
        <a:bodyPr/>
        <a:lstStyle/>
        <a:p>
          <a:endParaRPr lang="ru-RU"/>
        </a:p>
      </dgm:t>
    </dgm:pt>
    <dgm:pt modelId="{399E734D-0D3A-4934-8D63-DDD71C6F2538}" type="sibTrans" cxnId="{6510F060-4E99-41F4-AF98-A3B481849477}">
      <dgm:prSet/>
      <dgm:spPr/>
      <dgm:t>
        <a:bodyPr/>
        <a:lstStyle/>
        <a:p>
          <a:endParaRPr lang="ru-RU"/>
        </a:p>
      </dgm:t>
    </dgm:pt>
    <dgm:pt modelId="{D326FA03-5B52-4942-9227-11ADF5F62A60}">
      <dgm:prSet phldrT="[Текст]"/>
      <dgm:spPr/>
      <dgm:t>
        <a:bodyPr/>
        <a:lstStyle/>
        <a:p>
          <a:pPr algn="ctr"/>
          <a:r>
            <a:rPr lang="ru-RU" dirty="0" smtClean="0"/>
            <a:t>Соответствие требованиям, установленным в соответствии с законодательством РФ к лицам, осуществляющим поставку товара, выполнение работы, оказание услуги, являющихся объектом закупки</a:t>
          </a:r>
          <a:endParaRPr lang="ru-RU" dirty="0"/>
        </a:p>
      </dgm:t>
    </dgm:pt>
    <dgm:pt modelId="{BA5EC30B-4AFD-4C0B-B010-399773FCF854}" type="parTrans" cxnId="{68882069-8C03-4241-AEF6-BCB470C6E5DC}">
      <dgm:prSet/>
      <dgm:spPr/>
      <dgm:t>
        <a:bodyPr/>
        <a:lstStyle/>
        <a:p>
          <a:endParaRPr lang="ru-RU"/>
        </a:p>
      </dgm:t>
    </dgm:pt>
    <dgm:pt modelId="{9464E839-F2F9-4C02-A6D1-86E5175E9E28}" type="sibTrans" cxnId="{68882069-8C03-4241-AEF6-BCB470C6E5DC}">
      <dgm:prSet/>
      <dgm:spPr/>
      <dgm:t>
        <a:bodyPr/>
        <a:lstStyle/>
        <a:p>
          <a:endParaRPr lang="ru-RU"/>
        </a:p>
      </dgm:t>
    </dgm:pt>
    <dgm:pt modelId="{D5FEEFB3-D0F1-4CFD-9D07-1F155B9CA7CA}">
      <dgm:prSet phldrT="[Текст]"/>
      <dgm:spPr/>
      <dgm:t>
        <a:bodyPr/>
        <a:lstStyle/>
        <a:p>
          <a:r>
            <a:rPr lang="ru-RU" dirty="0" smtClean="0"/>
            <a:t>п.3 ч.1 ст. 31 </a:t>
          </a:r>
          <a:endParaRPr lang="ru-RU" dirty="0"/>
        </a:p>
      </dgm:t>
    </dgm:pt>
    <dgm:pt modelId="{7E6249AD-7F6C-4131-86F7-CFD437A328CC}" type="parTrans" cxnId="{D7E809C9-D87D-48AB-99DB-5084CB78C7EA}">
      <dgm:prSet/>
      <dgm:spPr/>
      <dgm:t>
        <a:bodyPr/>
        <a:lstStyle/>
        <a:p>
          <a:endParaRPr lang="ru-RU"/>
        </a:p>
      </dgm:t>
    </dgm:pt>
    <dgm:pt modelId="{FCAC5606-D188-4384-AF69-FAFA605A1524}" type="sibTrans" cxnId="{D7E809C9-D87D-48AB-99DB-5084CB78C7EA}">
      <dgm:prSet/>
      <dgm:spPr/>
      <dgm:t>
        <a:bodyPr/>
        <a:lstStyle/>
        <a:p>
          <a:endParaRPr lang="ru-RU"/>
        </a:p>
      </dgm:t>
    </dgm:pt>
    <dgm:pt modelId="{B22DF7FF-7CFE-40DD-A651-733CC6180CB6}">
      <dgm:prSet phldrT="[Текст]"/>
      <dgm:spPr/>
      <dgm:t>
        <a:bodyPr/>
        <a:lstStyle/>
        <a:p>
          <a:pPr algn="ctr"/>
          <a:r>
            <a:rPr lang="ru-RU" dirty="0" err="1" smtClean="0"/>
            <a:t>Непроведение</a:t>
          </a:r>
          <a:r>
            <a:rPr lang="ru-RU" dirty="0" smtClean="0"/>
            <a:t> ликвидации участника закупки - юридического лица и отсутствие решения арбитражного суда о признании участника закупки - юридического лица или индивидуального предпринимателя несостоятельным (банкротом) и об открытии конкурсного производства</a:t>
          </a:r>
          <a:endParaRPr lang="ru-RU" dirty="0"/>
        </a:p>
      </dgm:t>
    </dgm:pt>
    <dgm:pt modelId="{A0A79028-0A52-4BF8-8A5E-F1B6E07C021D}" type="parTrans" cxnId="{5DD49640-E471-491D-9286-78332CA3E354}">
      <dgm:prSet/>
      <dgm:spPr/>
      <dgm:t>
        <a:bodyPr/>
        <a:lstStyle/>
        <a:p>
          <a:endParaRPr lang="ru-RU"/>
        </a:p>
      </dgm:t>
    </dgm:pt>
    <dgm:pt modelId="{88798C40-F075-4D3B-943C-E63BC4CC9256}" type="sibTrans" cxnId="{5DD49640-E471-491D-9286-78332CA3E354}">
      <dgm:prSet/>
      <dgm:spPr/>
      <dgm:t>
        <a:bodyPr/>
        <a:lstStyle/>
        <a:p>
          <a:endParaRPr lang="ru-RU"/>
        </a:p>
      </dgm:t>
    </dgm:pt>
    <dgm:pt modelId="{E690F469-1C4D-4BBD-A36A-925506AE3516}">
      <dgm:prSet phldrT="[Текст]"/>
      <dgm:spPr/>
      <dgm:t>
        <a:bodyPr/>
        <a:lstStyle/>
        <a:p>
          <a:r>
            <a:rPr lang="ru-RU" dirty="0" smtClean="0"/>
            <a:t>п.4 ч.1 ст. 31 </a:t>
          </a:r>
          <a:endParaRPr lang="ru-RU" dirty="0"/>
        </a:p>
      </dgm:t>
    </dgm:pt>
    <dgm:pt modelId="{DAAA9501-CCD4-44E8-87EA-33C3C2A27844}" type="parTrans" cxnId="{CC59FE0F-88B3-4291-B313-15BF86C18614}">
      <dgm:prSet/>
      <dgm:spPr/>
      <dgm:t>
        <a:bodyPr/>
        <a:lstStyle/>
        <a:p>
          <a:endParaRPr lang="ru-RU"/>
        </a:p>
      </dgm:t>
    </dgm:pt>
    <dgm:pt modelId="{9C3EB00A-A937-4177-9C3F-18072BECDD29}" type="sibTrans" cxnId="{CC59FE0F-88B3-4291-B313-15BF86C18614}">
      <dgm:prSet/>
      <dgm:spPr/>
      <dgm:t>
        <a:bodyPr/>
        <a:lstStyle/>
        <a:p>
          <a:endParaRPr lang="ru-RU"/>
        </a:p>
      </dgm:t>
    </dgm:pt>
    <dgm:pt modelId="{AA638B22-19DF-4C9B-AE74-6A046530A2B5}">
      <dgm:prSet phldrT="[Текст]"/>
      <dgm:spPr/>
      <dgm:t>
        <a:bodyPr/>
        <a:lstStyle/>
        <a:p>
          <a:pPr algn="ctr"/>
          <a:r>
            <a:rPr lang="ru-RU" dirty="0" err="1" smtClean="0"/>
            <a:t>Неприостановление</a:t>
          </a:r>
          <a:r>
            <a:rPr lang="ru-RU" dirty="0" smtClean="0"/>
            <a:t> деятельности участника закупки в порядке, установленном Кодексом Российской Федерации об административных правонарушениях, на дату подачи заявки на участие в закупке</a:t>
          </a:r>
          <a:endParaRPr lang="ru-RU" dirty="0"/>
        </a:p>
      </dgm:t>
    </dgm:pt>
    <dgm:pt modelId="{4890013B-4B9C-4997-8C9D-FA8799E75AE8}" type="parTrans" cxnId="{69C01F8F-1AB0-4D2B-AD61-7D3AF74133FB}">
      <dgm:prSet/>
      <dgm:spPr/>
      <dgm:t>
        <a:bodyPr/>
        <a:lstStyle/>
        <a:p>
          <a:endParaRPr lang="ru-RU"/>
        </a:p>
      </dgm:t>
    </dgm:pt>
    <dgm:pt modelId="{852FFDF1-62E7-48DA-BC28-33F774FE6647}" type="sibTrans" cxnId="{69C01F8F-1AB0-4D2B-AD61-7D3AF74133FB}">
      <dgm:prSet/>
      <dgm:spPr/>
      <dgm:t>
        <a:bodyPr/>
        <a:lstStyle/>
        <a:p>
          <a:endParaRPr lang="ru-RU"/>
        </a:p>
      </dgm:t>
    </dgm:pt>
    <dgm:pt modelId="{37BAA6D9-0A7F-45FF-BFA5-AA6F50058AAE}" type="pres">
      <dgm:prSet presAssocID="{69B74BB7-378F-4D7F-A0B5-6ECA215E8539}" presName="linearFlow" presStyleCnt="0">
        <dgm:presLayoutVars>
          <dgm:dir/>
          <dgm:animLvl val="lvl"/>
          <dgm:resizeHandles val="exact"/>
        </dgm:presLayoutVars>
      </dgm:prSet>
      <dgm:spPr/>
      <dgm:t>
        <a:bodyPr/>
        <a:lstStyle/>
        <a:p>
          <a:endParaRPr lang="ru-RU"/>
        </a:p>
      </dgm:t>
    </dgm:pt>
    <dgm:pt modelId="{ECF565F7-4A6C-4F0F-AA25-14D81FF870EE}" type="pres">
      <dgm:prSet presAssocID="{EB8EA0D5-24CA-4800-9ACC-1E293C9B696D}" presName="composite" presStyleCnt="0"/>
      <dgm:spPr/>
    </dgm:pt>
    <dgm:pt modelId="{3D53A330-2569-485C-9E56-49B3BA5237DF}" type="pres">
      <dgm:prSet presAssocID="{EB8EA0D5-24CA-4800-9ACC-1E293C9B696D}" presName="parentText" presStyleLbl="alignNode1" presStyleIdx="0" presStyleCnt="3">
        <dgm:presLayoutVars>
          <dgm:chMax val="1"/>
          <dgm:bulletEnabled val="1"/>
        </dgm:presLayoutVars>
      </dgm:prSet>
      <dgm:spPr/>
      <dgm:t>
        <a:bodyPr/>
        <a:lstStyle/>
        <a:p>
          <a:endParaRPr lang="ru-RU"/>
        </a:p>
      </dgm:t>
    </dgm:pt>
    <dgm:pt modelId="{9CCF8398-E4A8-4762-A38C-4BB0437A068D}" type="pres">
      <dgm:prSet presAssocID="{EB8EA0D5-24CA-4800-9ACC-1E293C9B696D}" presName="descendantText" presStyleLbl="alignAcc1" presStyleIdx="0" presStyleCnt="3">
        <dgm:presLayoutVars>
          <dgm:bulletEnabled val="1"/>
        </dgm:presLayoutVars>
      </dgm:prSet>
      <dgm:spPr/>
      <dgm:t>
        <a:bodyPr/>
        <a:lstStyle/>
        <a:p>
          <a:endParaRPr lang="ru-RU"/>
        </a:p>
      </dgm:t>
    </dgm:pt>
    <dgm:pt modelId="{606C47C3-20CB-4286-8043-B845BA165EB2}" type="pres">
      <dgm:prSet presAssocID="{399E734D-0D3A-4934-8D63-DDD71C6F2538}" presName="sp" presStyleCnt="0"/>
      <dgm:spPr/>
    </dgm:pt>
    <dgm:pt modelId="{6FC2798D-8426-4BF0-AD17-050CA9099EB9}" type="pres">
      <dgm:prSet presAssocID="{D5FEEFB3-D0F1-4CFD-9D07-1F155B9CA7CA}" presName="composite" presStyleCnt="0"/>
      <dgm:spPr/>
    </dgm:pt>
    <dgm:pt modelId="{C0BA1B3F-17C6-4CB1-846A-988C05CDB38A}" type="pres">
      <dgm:prSet presAssocID="{D5FEEFB3-D0F1-4CFD-9D07-1F155B9CA7CA}" presName="parentText" presStyleLbl="alignNode1" presStyleIdx="1" presStyleCnt="3">
        <dgm:presLayoutVars>
          <dgm:chMax val="1"/>
          <dgm:bulletEnabled val="1"/>
        </dgm:presLayoutVars>
      </dgm:prSet>
      <dgm:spPr/>
      <dgm:t>
        <a:bodyPr/>
        <a:lstStyle/>
        <a:p>
          <a:endParaRPr lang="ru-RU"/>
        </a:p>
      </dgm:t>
    </dgm:pt>
    <dgm:pt modelId="{A91F2AE3-B66B-406E-AED6-C21CC00EED08}" type="pres">
      <dgm:prSet presAssocID="{D5FEEFB3-D0F1-4CFD-9D07-1F155B9CA7CA}" presName="descendantText" presStyleLbl="alignAcc1" presStyleIdx="1" presStyleCnt="3">
        <dgm:presLayoutVars>
          <dgm:bulletEnabled val="1"/>
        </dgm:presLayoutVars>
      </dgm:prSet>
      <dgm:spPr/>
      <dgm:t>
        <a:bodyPr/>
        <a:lstStyle/>
        <a:p>
          <a:endParaRPr lang="ru-RU"/>
        </a:p>
      </dgm:t>
    </dgm:pt>
    <dgm:pt modelId="{5271CE32-B0AD-44AA-8974-5FE2745AF66F}" type="pres">
      <dgm:prSet presAssocID="{FCAC5606-D188-4384-AF69-FAFA605A1524}" presName="sp" presStyleCnt="0"/>
      <dgm:spPr/>
    </dgm:pt>
    <dgm:pt modelId="{C87AE341-BE9C-4554-AAFB-94ED363FEC96}" type="pres">
      <dgm:prSet presAssocID="{E690F469-1C4D-4BBD-A36A-925506AE3516}" presName="composite" presStyleCnt="0"/>
      <dgm:spPr/>
    </dgm:pt>
    <dgm:pt modelId="{E89D20AE-9A3D-489D-A80B-66A544FB5C3E}" type="pres">
      <dgm:prSet presAssocID="{E690F469-1C4D-4BBD-A36A-925506AE3516}" presName="parentText" presStyleLbl="alignNode1" presStyleIdx="2" presStyleCnt="3">
        <dgm:presLayoutVars>
          <dgm:chMax val="1"/>
          <dgm:bulletEnabled val="1"/>
        </dgm:presLayoutVars>
      </dgm:prSet>
      <dgm:spPr/>
      <dgm:t>
        <a:bodyPr/>
        <a:lstStyle/>
        <a:p>
          <a:endParaRPr lang="ru-RU"/>
        </a:p>
      </dgm:t>
    </dgm:pt>
    <dgm:pt modelId="{CC86314C-CCE7-4354-A1E2-4D4BA22268FB}" type="pres">
      <dgm:prSet presAssocID="{E690F469-1C4D-4BBD-A36A-925506AE3516}" presName="descendantText" presStyleLbl="alignAcc1" presStyleIdx="2" presStyleCnt="3">
        <dgm:presLayoutVars>
          <dgm:bulletEnabled val="1"/>
        </dgm:presLayoutVars>
      </dgm:prSet>
      <dgm:spPr/>
      <dgm:t>
        <a:bodyPr/>
        <a:lstStyle/>
        <a:p>
          <a:endParaRPr lang="ru-RU"/>
        </a:p>
      </dgm:t>
    </dgm:pt>
  </dgm:ptLst>
  <dgm:cxnLst>
    <dgm:cxn modelId="{A9C18A27-8CF5-4414-AAED-60BE2878A489}" type="presOf" srcId="{D326FA03-5B52-4942-9227-11ADF5F62A60}" destId="{9CCF8398-E4A8-4762-A38C-4BB0437A068D}" srcOrd="0" destOrd="0" presId="urn:microsoft.com/office/officeart/2005/8/layout/chevron2"/>
    <dgm:cxn modelId="{1CF81285-C61F-4949-A619-CBBEA25C8BC1}" type="presOf" srcId="{E690F469-1C4D-4BBD-A36A-925506AE3516}" destId="{E89D20AE-9A3D-489D-A80B-66A544FB5C3E}" srcOrd="0" destOrd="0" presId="urn:microsoft.com/office/officeart/2005/8/layout/chevron2"/>
    <dgm:cxn modelId="{69C01F8F-1AB0-4D2B-AD61-7D3AF74133FB}" srcId="{E690F469-1C4D-4BBD-A36A-925506AE3516}" destId="{AA638B22-19DF-4C9B-AE74-6A046530A2B5}" srcOrd="0" destOrd="0" parTransId="{4890013B-4B9C-4997-8C9D-FA8799E75AE8}" sibTransId="{852FFDF1-62E7-48DA-BC28-33F774FE6647}"/>
    <dgm:cxn modelId="{68882069-8C03-4241-AEF6-BCB470C6E5DC}" srcId="{EB8EA0D5-24CA-4800-9ACC-1E293C9B696D}" destId="{D326FA03-5B52-4942-9227-11ADF5F62A60}" srcOrd="0" destOrd="0" parTransId="{BA5EC30B-4AFD-4C0B-B010-399773FCF854}" sibTransId="{9464E839-F2F9-4C02-A6D1-86E5175E9E28}"/>
    <dgm:cxn modelId="{FA7A7AB3-F993-4A06-8E0B-BC1A8E423695}" type="presOf" srcId="{D5FEEFB3-D0F1-4CFD-9D07-1F155B9CA7CA}" destId="{C0BA1B3F-17C6-4CB1-846A-988C05CDB38A}" srcOrd="0" destOrd="0" presId="urn:microsoft.com/office/officeart/2005/8/layout/chevron2"/>
    <dgm:cxn modelId="{502E8EC4-A1C0-4037-84A6-20EDB2D6AF39}" type="presOf" srcId="{AA638B22-19DF-4C9B-AE74-6A046530A2B5}" destId="{CC86314C-CCE7-4354-A1E2-4D4BA22268FB}" srcOrd="0" destOrd="0" presId="urn:microsoft.com/office/officeart/2005/8/layout/chevron2"/>
    <dgm:cxn modelId="{59DF7115-C32E-4164-8AF3-A47A4CBD0F9F}" type="presOf" srcId="{69B74BB7-378F-4D7F-A0B5-6ECA215E8539}" destId="{37BAA6D9-0A7F-45FF-BFA5-AA6F50058AAE}" srcOrd="0" destOrd="0" presId="urn:microsoft.com/office/officeart/2005/8/layout/chevron2"/>
    <dgm:cxn modelId="{8BD64113-85D9-4019-88DD-5A9037CF3051}" type="presOf" srcId="{EB8EA0D5-24CA-4800-9ACC-1E293C9B696D}" destId="{3D53A330-2569-485C-9E56-49B3BA5237DF}" srcOrd="0" destOrd="0" presId="urn:microsoft.com/office/officeart/2005/8/layout/chevron2"/>
    <dgm:cxn modelId="{6510F060-4E99-41F4-AF98-A3B481849477}" srcId="{69B74BB7-378F-4D7F-A0B5-6ECA215E8539}" destId="{EB8EA0D5-24CA-4800-9ACC-1E293C9B696D}" srcOrd="0" destOrd="0" parTransId="{8959BF52-1249-40D1-896E-0A975FC8382B}" sibTransId="{399E734D-0D3A-4934-8D63-DDD71C6F2538}"/>
    <dgm:cxn modelId="{E5A99648-31A5-49E8-B0F2-DB744AD9EB2A}" type="presOf" srcId="{B22DF7FF-7CFE-40DD-A651-733CC6180CB6}" destId="{A91F2AE3-B66B-406E-AED6-C21CC00EED08}" srcOrd="0" destOrd="0" presId="urn:microsoft.com/office/officeart/2005/8/layout/chevron2"/>
    <dgm:cxn modelId="{D7E809C9-D87D-48AB-99DB-5084CB78C7EA}" srcId="{69B74BB7-378F-4D7F-A0B5-6ECA215E8539}" destId="{D5FEEFB3-D0F1-4CFD-9D07-1F155B9CA7CA}" srcOrd="1" destOrd="0" parTransId="{7E6249AD-7F6C-4131-86F7-CFD437A328CC}" sibTransId="{FCAC5606-D188-4384-AF69-FAFA605A1524}"/>
    <dgm:cxn modelId="{CC59FE0F-88B3-4291-B313-15BF86C18614}" srcId="{69B74BB7-378F-4D7F-A0B5-6ECA215E8539}" destId="{E690F469-1C4D-4BBD-A36A-925506AE3516}" srcOrd="2" destOrd="0" parTransId="{DAAA9501-CCD4-44E8-87EA-33C3C2A27844}" sibTransId="{9C3EB00A-A937-4177-9C3F-18072BECDD29}"/>
    <dgm:cxn modelId="{5DD49640-E471-491D-9286-78332CA3E354}" srcId="{D5FEEFB3-D0F1-4CFD-9D07-1F155B9CA7CA}" destId="{B22DF7FF-7CFE-40DD-A651-733CC6180CB6}" srcOrd="0" destOrd="0" parTransId="{A0A79028-0A52-4BF8-8A5E-F1B6E07C021D}" sibTransId="{88798C40-F075-4D3B-943C-E63BC4CC9256}"/>
    <dgm:cxn modelId="{FFF9FE12-DF46-4955-8F8F-F836558978AF}" type="presParOf" srcId="{37BAA6D9-0A7F-45FF-BFA5-AA6F50058AAE}" destId="{ECF565F7-4A6C-4F0F-AA25-14D81FF870EE}" srcOrd="0" destOrd="0" presId="urn:microsoft.com/office/officeart/2005/8/layout/chevron2"/>
    <dgm:cxn modelId="{A76A37D0-D64F-4D03-87FF-76BABAB8938B}" type="presParOf" srcId="{ECF565F7-4A6C-4F0F-AA25-14D81FF870EE}" destId="{3D53A330-2569-485C-9E56-49B3BA5237DF}" srcOrd="0" destOrd="0" presId="urn:microsoft.com/office/officeart/2005/8/layout/chevron2"/>
    <dgm:cxn modelId="{47F2FED7-A69C-4167-BA4F-883787F75DAA}" type="presParOf" srcId="{ECF565F7-4A6C-4F0F-AA25-14D81FF870EE}" destId="{9CCF8398-E4A8-4762-A38C-4BB0437A068D}" srcOrd="1" destOrd="0" presId="urn:microsoft.com/office/officeart/2005/8/layout/chevron2"/>
    <dgm:cxn modelId="{6DD319AE-6B73-4A38-AEEB-A1E4EC502A6B}" type="presParOf" srcId="{37BAA6D9-0A7F-45FF-BFA5-AA6F50058AAE}" destId="{606C47C3-20CB-4286-8043-B845BA165EB2}" srcOrd="1" destOrd="0" presId="urn:microsoft.com/office/officeart/2005/8/layout/chevron2"/>
    <dgm:cxn modelId="{9F651EAF-35D1-47F3-8EE2-C415390F4CF6}" type="presParOf" srcId="{37BAA6D9-0A7F-45FF-BFA5-AA6F50058AAE}" destId="{6FC2798D-8426-4BF0-AD17-050CA9099EB9}" srcOrd="2" destOrd="0" presId="urn:microsoft.com/office/officeart/2005/8/layout/chevron2"/>
    <dgm:cxn modelId="{2BE4025B-6D04-4107-A41B-97F2DCFCE729}" type="presParOf" srcId="{6FC2798D-8426-4BF0-AD17-050CA9099EB9}" destId="{C0BA1B3F-17C6-4CB1-846A-988C05CDB38A}" srcOrd="0" destOrd="0" presId="urn:microsoft.com/office/officeart/2005/8/layout/chevron2"/>
    <dgm:cxn modelId="{86F75B93-9CAE-4CB9-BBF2-4B2135C2E31A}" type="presParOf" srcId="{6FC2798D-8426-4BF0-AD17-050CA9099EB9}" destId="{A91F2AE3-B66B-406E-AED6-C21CC00EED08}" srcOrd="1" destOrd="0" presId="urn:microsoft.com/office/officeart/2005/8/layout/chevron2"/>
    <dgm:cxn modelId="{2AEA9A9C-4C86-44CB-9A0A-5A8430F1F20D}" type="presParOf" srcId="{37BAA6D9-0A7F-45FF-BFA5-AA6F50058AAE}" destId="{5271CE32-B0AD-44AA-8974-5FE2745AF66F}" srcOrd="3" destOrd="0" presId="urn:microsoft.com/office/officeart/2005/8/layout/chevron2"/>
    <dgm:cxn modelId="{E75260EB-6283-40C9-94EB-397FCBDCDFA7}" type="presParOf" srcId="{37BAA6D9-0A7F-45FF-BFA5-AA6F50058AAE}" destId="{C87AE341-BE9C-4554-AAFB-94ED363FEC96}" srcOrd="4" destOrd="0" presId="urn:microsoft.com/office/officeart/2005/8/layout/chevron2"/>
    <dgm:cxn modelId="{CD36BD1D-0412-48FF-834A-095D3FD01531}" type="presParOf" srcId="{C87AE341-BE9C-4554-AAFB-94ED363FEC96}" destId="{E89D20AE-9A3D-489D-A80B-66A544FB5C3E}" srcOrd="0" destOrd="0" presId="urn:microsoft.com/office/officeart/2005/8/layout/chevron2"/>
    <dgm:cxn modelId="{B271F697-E0BB-4873-B3F4-865C9F8699BA}" type="presParOf" srcId="{C87AE341-BE9C-4554-AAFB-94ED363FEC96}" destId="{CC86314C-CCE7-4354-A1E2-4D4BA22268F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B74BB7-378F-4D7F-A0B5-6ECA215E8539}" type="doc">
      <dgm:prSet loTypeId="urn:microsoft.com/office/officeart/2005/8/layout/chevron2" loCatId="list" qsTypeId="urn:microsoft.com/office/officeart/2005/8/quickstyle/simple3" qsCatId="simple" csTypeId="urn:microsoft.com/office/officeart/2005/8/colors/accent0_2" csCatId="mainScheme" phldr="1"/>
      <dgm:spPr/>
      <dgm:t>
        <a:bodyPr/>
        <a:lstStyle/>
        <a:p>
          <a:endParaRPr lang="ru-RU"/>
        </a:p>
      </dgm:t>
    </dgm:pt>
    <dgm:pt modelId="{EB8EA0D5-24CA-4800-9ACC-1E293C9B696D}">
      <dgm:prSet phldrT="[Текст]"/>
      <dgm:spPr/>
      <dgm:t>
        <a:bodyPr/>
        <a:lstStyle/>
        <a:p>
          <a:r>
            <a:rPr lang="ru-RU" dirty="0" smtClean="0"/>
            <a:t>п.5 ч.1 ст. 31 </a:t>
          </a:r>
          <a:endParaRPr lang="ru-RU" dirty="0"/>
        </a:p>
      </dgm:t>
    </dgm:pt>
    <dgm:pt modelId="{8959BF52-1249-40D1-896E-0A975FC8382B}" type="parTrans" cxnId="{6510F060-4E99-41F4-AF98-A3B481849477}">
      <dgm:prSet/>
      <dgm:spPr/>
      <dgm:t>
        <a:bodyPr/>
        <a:lstStyle/>
        <a:p>
          <a:endParaRPr lang="ru-RU"/>
        </a:p>
      </dgm:t>
    </dgm:pt>
    <dgm:pt modelId="{399E734D-0D3A-4934-8D63-DDD71C6F2538}" type="sibTrans" cxnId="{6510F060-4E99-41F4-AF98-A3B481849477}">
      <dgm:prSet/>
      <dgm:spPr/>
      <dgm:t>
        <a:bodyPr/>
        <a:lstStyle/>
        <a:p>
          <a:endParaRPr lang="ru-RU"/>
        </a:p>
      </dgm:t>
    </dgm:pt>
    <dgm:pt modelId="{D326FA03-5B52-4942-9227-11ADF5F62A60}">
      <dgm:prSet phldrT="[Текст]" custT="1"/>
      <dgm:spPr/>
      <dgm:t>
        <a:bodyPr/>
        <a:lstStyle/>
        <a:p>
          <a:pPr algn="ctr"/>
          <a:r>
            <a:rPr lang="ru-RU" sz="1800" dirty="0" smtClean="0"/>
            <a:t>Отсутствие у участника закупки недоимки по налогам, сборам, задолженности по иным обязательным платежам в бюджеты бюджетной системы РФ за прошедший календарный год, размер которых превышает 25% балансовой стоимости активов участника закупки, по данным бухгалтерской отчетности за последний отчетный период</a:t>
          </a:r>
          <a:endParaRPr lang="ru-RU" sz="1800" dirty="0"/>
        </a:p>
      </dgm:t>
    </dgm:pt>
    <dgm:pt modelId="{BA5EC30B-4AFD-4C0B-B010-399773FCF854}" type="parTrans" cxnId="{68882069-8C03-4241-AEF6-BCB470C6E5DC}">
      <dgm:prSet/>
      <dgm:spPr/>
      <dgm:t>
        <a:bodyPr/>
        <a:lstStyle/>
        <a:p>
          <a:endParaRPr lang="ru-RU"/>
        </a:p>
      </dgm:t>
    </dgm:pt>
    <dgm:pt modelId="{9464E839-F2F9-4C02-A6D1-86E5175E9E28}" type="sibTrans" cxnId="{68882069-8C03-4241-AEF6-BCB470C6E5DC}">
      <dgm:prSet/>
      <dgm:spPr/>
      <dgm:t>
        <a:bodyPr/>
        <a:lstStyle/>
        <a:p>
          <a:endParaRPr lang="ru-RU"/>
        </a:p>
      </dgm:t>
    </dgm:pt>
    <dgm:pt modelId="{D5FEEFB3-D0F1-4CFD-9D07-1F155B9CA7CA}">
      <dgm:prSet phldrT="[Текст]"/>
      <dgm:spPr/>
      <dgm:t>
        <a:bodyPr/>
        <a:lstStyle/>
        <a:p>
          <a:r>
            <a:rPr lang="ru-RU" dirty="0" smtClean="0"/>
            <a:t>п.7 ч.1 ст. 31 </a:t>
          </a:r>
          <a:endParaRPr lang="ru-RU" dirty="0"/>
        </a:p>
      </dgm:t>
    </dgm:pt>
    <dgm:pt modelId="{7E6249AD-7F6C-4131-86F7-CFD437A328CC}" type="parTrans" cxnId="{D7E809C9-D87D-48AB-99DB-5084CB78C7EA}">
      <dgm:prSet/>
      <dgm:spPr/>
      <dgm:t>
        <a:bodyPr/>
        <a:lstStyle/>
        <a:p>
          <a:endParaRPr lang="ru-RU"/>
        </a:p>
      </dgm:t>
    </dgm:pt>
    <dgm:pt modelId="{FCAC5606-D188-4384-AF69-FAFA605A1524}" type="sibTrans" cxnId="{D7E809C9-D87D-48AB-99DB-5084CB78C7EA}">
      <dgm:prSet/>
      <dgm:spPr/>
      <dgm:t>
        <a:bodyPr/>
        <a:lstStyle/>
        <a:p>
          <a:endParaRPr lang="ru-RU"/>
        </a:p>
      </dgm:t>
    </dgm:pt>
    <dgm:pt modelId="{B22DF7FF-7CFE-40DD-A651-733CC6180CB6}">
      <dgm:prSet phldrT="[Текст]" custT="1"/>
      <dgm:spPr/>
      <dgm:t>
        <a:bodyPr/>
        <a:lstStyle/>
        <a:p>
          <a:pPr algn="ctr"/>
          <a:r>
            <a:rPr lang="ru-RU" sz="1800" dirty="0" smtClean="0"/>
            <a:t>Отсутствие у участника закупки – физического лица либо у руководителя, членов коллегиального исполнительного органа или главного бухгалтера юридического лица - участника закупки судимости за преступления в сфере экономики (за исключением лиц, у которых такая судимость погашена или снята), а также неприменение в отношении указанных физических лиц наказания в виде лишения права занимать определенные должности или заниматься определенной деятельностью, которые связаны с поставкой товара, выполнением работы, оказанием услуги, являющихся объектом осуществляемой закупки, и административного наказания в виде дисквалификации</a:t>
          </a:r>
          <a:endParaRPr lang="ru-RU" sz="1800" dirty="0"/>
        </a:p>
      </dgm:t>
    </dgm:pt>
    <dgm:pt modelId="{A0A79028-0A52-4BF8-8A5E-F1B6E07C021D}" type="parTrans" cxnId="{5DD49640-E471-491D-9286-78332CA3E354}">
      <dgm:prSet/>
      <dgm:spPr/>
      <dgm:t>
        <a:bodyPr/>
        <a:lstStyle/>
        <a:p>
          <a:endParaRPr lang="ru-RU"/>
        </a:p>
      </dgm:t>
    </dgm:pt>
    <dgm:pt modelId="{88798C40-F075-4D3B-943C-E63BC4CC9256}" type="sibTrans" cxnId="{5DD49640-E471-491D-9286-78332CA3E354}">
      <dgm:prSet/>
      <dgm:spPr/>
      <dgm:t>
        <a:bodyPr/>
        <a:lstStyle/>
        <a:p>
          <a:endParaRPr lang="ru-RU"/>
        </a:p>
      </dgm:t>
    </dgm:pt>
    <dgm:pt modelId="{37BAA6D9-0A7F-45FF-BFA5-AA6F50058AAE}" type="pres">
      <dgm:prSet presAssocID="{69B74BB7-378F-4D7F-A0B5-6ECA215E8539}" presName="linearFlow" presStyleCnt="0">
        <dgm:presLayoutVars>
          <dgm:dir/>
          <dgm:animLvl val="lvl"/>
          <dgm:resizeHandles val="exact"/>
        </dgm:presLayoutVars>
      </dgm:prSet>
      <dgm:spPr/>
      <dgm:t>
        <a:bodyPr/>
        <a:lstStyle/>
        <a:p>
          <a:endParaRPr lang="ru-RU"/>
        </a:p>
      </dgm:t>
    </dgm:pt>
    <dgm:pt modelId="{ECF565F7-4A6C-4F0F-AA25-14D81FF870EE}" type="pres">
      <dgm:prSet presAssocID="{EB8EA0D5-24CA-4800-9ACC-1E293C9B696D}" presName="composite" presStyleCnt="0"/>
      <dgm:spPr/>
    </dgm:pt>
    <dgm:pt modelId="{3D53A330-2569-485C-9E56-49B3BA5237DF}" type="pres">
      <dgm:prSet presAssocID="{EB8EA0D5-24CA-4800-9ACC-1E293C9B696D}" presName="parentText" presStyleLbl="alignNode1" presStyleIdx="0" presStyleCnt="2" custScaleX="71984" custLinFactNeighborY="-2099">
        <dgm:presLayoutVars>
          <dgm:chMax val="1"/>
          <dgm:bulletEnabled val="1"/>
        </dgm:presLayoutVars>
      </dgm:prSet>
      <dgm:spPr/>
      <dgm:t>
        <a:bodyPr/>
        <a:lstStyle/>
        <a:p>
          <a:endParaRPr lang="ru-RU"/>
        </a:p>
      </dgm:t>
    </dgm:pt>
    <dgm:pt modelId="{9CCF8398-E4A8-4762-A38C-4BB0437A068D}" type="pres">
      <dgm:prSet presAssocID="{EB8EA0D5-24CA-4800-9ACC-1E293C9B696D}" presName="descendantText" presStyleLbl="alignAcc1" presStyleIdx="0" presStyleCnt="2" custLinFactNeighborX="-1562" custLinFactNeighborY="7972">
        <dgm:presLayoutVars>
          <dgm:bulletEnabled val="1"/>
        </dgm:presLayoutVars>
      </dgm:prSet>
      <dgm:spPr/>
      <dgm:t>
        <a:bodyPr/>
        <a:lstStyle/>
        <a:p>
          <a:endParaRPr lang="ru-RU"/>
        </a:p>
      </dgm:t>
    </dgm:pt>
    <dgm:pt modelId="{606C47C3-20CB-4286-8043-B845BA165EB2}" type="pres">
      <dgm:prSet presAssocID="{399E734D-0D3A-4934-8D63-DDD71C6F2538}" presName="sp" presStyleCnt="0"/>
      <dgm:spPr/>
    </dgm:pt>
    <dgm:pt modelId="{6FC2798D-8426-4BF0-AD17-050CA9099EB9}" type="pres">
      <dgm:prSet presAssocID="{D5FEEFB3-D0F1-4CFD-9D07-1F155B9CA7CA}" presName="composite" presStyleCnt="0"/>
      <dgm:spPr/>
    </dgm:pt>
    <dgm:pt modelId="{C0BA1B3F-17C6-4CB1-846A-988C05CDB38A}" type="pres">
      <dgm:prSet presAssocID="{D5FEEFB3-D0F1-4CFD-9D07-1F155B9CA7CA}" presName="parentText" presStyleLbl="alignNode1" presStyleIdx="1" presStyleCnt="2" custScaleX="100000">
        <dgm:presLayoutVars>
          <dgm:chMax val="1"/>
          <dgm:bulletEnabled val="1"/>
        </dgm:presLayoutVars>
      </dgm:prSet>
      <dgm:spPr/>
      <dgm:t>
        <a:bodyPr/>
        <a:lstStyle/>
        <a:p>
          <a:endParaRPr lang="ru-RU"/>
        </a:p>
      </dgm:t>
    </dgm:pt>
    <dgm:pt modelId="{A91F2AE3-B66B-406E-AED6-C21CC00EED08}" type="pres">
      <dgm:prSet presAssocID="{D5FEEFB3-D0F1-4CFD-9D07-1F155B9CA7CA}" presName="descendantText" presStyleLbl="alignAcc1" presStyleIdx="1" presStyleCnt="2" custScaleY="127236">
        <dgm:presLayoutVars>
          <dgm:bulletEnabled val="1"/>
        </dgm:presLayoutVars>
      </dgm:prSet>
      <dgm:spPr/>
      <dgm:t>
        <a:bodyPr/>
        <a:lstStyle/>
        <a:p>
          <a:endParaRPr lang="ru-RU"/>
        </a:p>
      </dgm:t>
    </dgm:pt>
  </dgm:ptLst>
  <dgm:cxnLst>
    <dgm:cxn modelId="{C99300FB-0F42-45E0-B29A-3B2E824B5D7B}" type="presOf" srcId="{D5FEEFB3-D0F1-4CFD-9D07-1F155B9CA7CA}" destId="{C0BA1B3F-17C6-4CB1-846A-988C05CDB38A}" srcOrd="0" destOrd="0" presId="urn:microsoft.com/office/officeart/2005/8/layout/chevron2"/>
    <dgm:cxn modelId="{68882069-8C03-4241-AEF6-BCB470C6E5DC}" srcId="{EB8EA0D5-24CA-4800-9ACC-1E293C9B696D}" destId="{D326FA03-5B52-4942-9227-11ADF5F62A60}" srcOrd="0" destOrd="0" parTransId="{BA5EC30B-4AFD-4C0B-B010-399773FCF854}" sibTransId="{9464E839-F2F9-4C02-A6D1-86E5175E9E28}"/>
    <dgm:cxn modelId="{1D9EDF0D-4700-4732-8E02-D897F778994D}" type="presOf" srcId="{D326FA03-5B52-4942-9227-11ADF5F62A60}" destId="{9CCF8398-E4A8-4762-A38C-4BB0437A068D}" srcOrd="0" destOrd="0" presId="urn:microsoft.com/office/officeart/2005/8/layout/chevron2"/>
    <dgm:cxn modelId="{5DD49640-E471-491D-9286-78332CA3E354}" srcId="{D5FEEFB3-D0F1-4CFD-9D07-1F155B9CA7CA}" destId="{B22DF7FF-7CFE-40DD-A651-733CC6180CB6}" srcOrd="0" destOrd="0" parTransId="{A0A79028-0A52-4BF8-8A5E-F1B6E07C021D}" sibTransId="{88798C40-F075-4D3B-943C-E63BC4CC9256}"/>
    <dgm:cxn modelId="{6510F060-4E99-41F4-AF98-A3B481849477}" srcId="{69B74BB7-378F-4D7F-A0B5-6ECA215E8539}" destId="{EB8EA0D5-24CA-4800-9ACC-1E293C9B696D}" srcOrd="0" destOrd="0" parTransId="{8959BF52-1249-40D1-896E-0A975FC8382B}" sibTransId="{399E734D-0D3A-4934-8D63-DDD71C6F2538}"/>
    <dgm:cxn modelId="{070A35EE-DDA2-4878-99D4-648F7DEDA39D}" type="presOf" srcId="{69B74BB7-378F-4D7F-A0B5-6ECA215E8539}" destId="{37BAA6D9-0A7F-45FF-BFA5-AA6F50058AAE}" srcOrd="0" destOrd="0" presId="urn:microsoft.com/office/officeart/2005/8/layout/chevron2"/>
    <dgm:cxn modelId="{D2850930-19BC-4999-8CE9-913489653FCB}" type="presOf" srcId="{B22DF7FF-7CFE-40DD-A651-733CC6180CB6}" destId="{A91F2AE3-B66B-406E-AED6-C21CC00EED08}" srcOrd="0" destOrd="0" presId="urn:microsoft.com/office/officeart/2005/8/layout/chevron2"/>
    <dgm:cxn modelId="{D7E809C9-D87D-48AB-99DB-5084CB78C7EA}" srcId="{69B74BB7-378F-4D7F-A0B5-6ECA215E8539}" destId="{D5FEEFB3-D0F1-4CFD-9D07-1F155B9CA7CA}" srcOrd="1" destOrd="0" parTransId="{7E6249AD-7F6C-4131-86F7-CFD437A328CC}" sibTransId="{FCAC5606-D188-4384-AF69-FAFA605A1524}"/>
    <dgm:cxn modelId="{FDCFB3C7-E422-4ED5-881B-615AD7E27F43}" type="presOf" srcId="{EB8EA0D5-24CA-4800-9ACC-1E293C9B696D}" destId="{3D53A330-2569-485C-9E56-49B3BA5237DF}" srcOrd="0" destOrd="0" presId="urn:microsoft.com/office/officeart/2005/8/layout/chevron2"/>
    <dgm:cxn modelId="{FD47521F-4BC9-49ED-BE5A-CC8BB117A79C}" type="presParOf" srcId="{37BAA6D9-0A7F-45FF-BFA5-AA6F50058AAE}" destId="{ECF565F7-4A6C-4F0F-AA25-14D81FF870EE}" srcOrd="0" destOrd="0" presId="urn:microsoft.com/office/officeart/2005/8/layout/chevron2"/>
    <dgm:cxn modelId="{BB889EA4-0642-4D4D-AC70-6FE25BACFB66}" type="presParOf" srcId="{ECF565F7-4A6C-4F0F-AA25-14D81FF870EE}" destId="{3D53A330-2569-485C-9E56-49B3BA5237DF}" srcOrd="0" destOrd="0" presId="urn:microsoft.com/office/officeart/2005/8/layout/chevron2"/>
    <dgm:cxn modelId="{4A4E464A-2270-430E-91C7-98CE42B802B6}" type="presParOf" srcId="{ECF565F7-4A6C-4F0F-AA25-14D81FF870EE}" destId="{9CCF8398-E4A8-4762-A38C-4BB0437A068D}" srcOrd="1" destOrd="0" presId="urn:microsoft.com/office/officeart/2005/8/layout/chevron2"/>
    <dgm:cxn modelId="{DB7C58A1-29EB-496F-AC00-8659E0991F22}" type="presParOf" srcId="{37BAA6D9-0A7F-45FF-BFA5-AA6F50058AAE}" destId="{606C47C3-20CB-4286-8043-B845BA165EB2}" srcOrd="1" destOrd="0" presId="urn:microsoft.com/office/officeart/2005/8/layout/chevron2"/>
    <dgm:cxn modelId="{1A48F4AF-0A63-4827-838B-55F0342CCC8C}" type="presParOf" srcId="{37BAA6D9-0A7F-45FF-BFA5-AA6F50058AAE}" destId="{6FC2798D-8426-4BF0-AD17-050CA9099EB9}" srcOrd="2" destOrd="0" presId="urn:microsoft.com/office/officeart/2005/8/layout/chevron2"/>
    <dgm:cxn modelId="{21C2EFC5-AE42-4650-BF23-AE37B5EB0D1A}" type="presParOf" srcId="{6FC2798D-8426-4BF0-AD17-050CA9099EB9}" destId="{C0BA1B3F-17C6-4CB1-846A-988C05CDB38A}" srcOrd="0" destOrd="0" presId="urn:microsoft.com/office/officeart/2005/8/layout/chevron2"/>
    <dgm:cxn modelId="{1223D3EA-D3E0-4498-A979-1A20C6E258EB}" type="presParOf" srcId="{6FC2798D-8426-4BF0-AD17-050CA9099EB9}" destId="{A91F2AE3-B66B-406E-AED6-C21CC00EED0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B74BB7-378F-4D7F-A0B5-6ECA215E8539}" type="doc">
      <dgm:prSet loTypeId="urn:microsoft.com/office/officeart/2005/8/layout/chevron2" loCatId="list" qsTypeId="urn:microsoft.com/office/officeart/2005/8/quickstyle/simple3" qsCatId="simple" csTypeId="urn:microsoft.com/office/officeart/2005/8/colors/accent0_2" csCatId="mainScheme" phldr="1"/>
      <dgm:spPr/>
      <dgm:t>
        <a:bodyPr/>
        <a:lstStyle/>
        <a:p>
          <a:endParaRPr lang="ru-RU"/>
        </a:p>
      </dgm:t>
    </dgm:pt>
    <dgm:pt modelId="{EB8EA0D5-24CA-4800-9ACC-1E293C9B696D}">
      <dgm:prSet phldrT="[Текст]"/>
      <dgm:spPr/>
      <dgm:t>
        <a:bodyPr/>
        <a:lstStyle/>
        <a:p>
          <a:r>
            <a:rPr lang="ru-RU" dirty="0" smtClean="0"/>
            <a:t>п.8 ч.1 ст. 31 </a:t>
          </a:r>
          <a:endParaRPr lang="ru-RU" dirty="0"/>
        </a:p>
      </dgm:t>
    </dgm:pt>
    <dgm:pt modelId="{8959BF52-1249-40D1-896E-0A975FC8382B}" type="parTrans" cxnId="{6510F060-4E99-41F4-AF98-A3B481849477}">
      <dgm:prSet/>
      <dgm:spPr/>
      <dgm:t>
        <a:bodyPr/>
        <a:lstStyle/>
        <a:p>
          <a:endParaRPr lang="ru-RU"/>
        </a:p>
      </dgm:t>
    </dgm:pt>
    <dgm:pt modelId="{399E734D-0D3A-4934-8D63-DDD71C6F2538}" type="sibTrans" cxnId="{6510F060-4E99-41F4-AF98-A3B481849477}">
      <dgm:prSet/>
      <dgm:spPr/>
      <dgm:t>
        <a:bodyPr/>
        <a:lstStyle/>
        <a:p>
          <a:endParaRPr lang="ru-RU"/>
        </a:p>
      </dgm:t>
    </dgm:pt>
    <dgm:pt modelId="{D326FA03-5B52-4942-9227-11ADF5F62A60}">
      <dgm:prSet phldrT="[Текст]" custT="1"/>
      <dgm:spPr/>
      <dgm:t>
        <a:bodyPr/>
        <a:lstStyle/>
        <a:p>
          <a:pPr algn="ctr"/>
          <a:r>
            <a:rPr lang="ru-RU" sz="1800" b="0" i="0" dirty="0" smtClean="0"/>
            <a:t>Отсутствие между участником закупки и заказчиком конфликта интересов</a:t>
          </a:r>
          <a:endParaRPr lang="ru-RU" sz="1800" dirty="0"/>
        </a:p>
      </dgm:t>
    </dgm:pt>
    <dgm:pt modelId="{BA5EC30B-4AFD-4C0B-B010-399773FCF854}" type="parTrans" cxnId="{68882069-8C03-4241-AEF6-BCB470C6E5DC}">
      <dgm:prSet/>
      <dgm:spPr/>
      <dgm:t>
        <a:bodyPr/>
        <a:lstStyle/>
        <a:p>
          <a:endParaRPr lang="ru-RU"/>
        </a:p>
      </dgm:t>
    </dgm:pt>
    <dgm:pt modelId="{9464E839-F2F9-4C02-A6D1-86E5175E9E28}" type="sibTrans" cxnId="{68882069-8C03-4241-AEF6-BCB470C6E5DC}">
      <dgm:prSet/>
      <dgm:spPr/>
      <dgm:t>
        <a:bodyPr/>
        <a:lstStyle/>
        <a:p>
          <a:endParaRPr lang="ru-RU"/>
        </a:p>
      </dgm:t>
    </dgm:pt>
    <dgm:pt modelId="{D5FEEFB3-D0F1-4CFD-9D07-1F155B9CA7CA}">
      <dgm:prSet phldrT="[Текст]"/>
      <dgm:spPr/>
      <dgm:t>
        <a:bodyPr/>
        <a:lstStyle/>
        <a:p>
          <a:r>
            <a:rPr lang="ru-RU" dirty="0" smtClean="0"/>
            <a:t>п.9 ч.1 ст. 31 </a:t>
          </a:r>
          <a:endParaRPr lang="ru-RU" dirty="0"/>
        </a:p>
      </dgm:t>
    </dgm:pt>
    <dgm:pt modelId="{7E6249AD-7F6C-4131-86F7-CFD437A328CC}" type="parTrans" cxnId="{D7E809C9-D87D-48AB-99DB-5084CB78C7EA}">
      <dgm:prSet/>
      <dgm:spPr/>
      <dgm:t>
        <a:bodyPr/>
        <a:lstStyle/>
        <a:p>
          <a:endParaRPr lang="ru-RU"/>
        </a:p>
      </dgm:t>
    </dgm:pt>
    <dgm:pt modelId="{FCAC5606-D188-4384-AF69-FAFA605A1524}" type="sibTrans" cxnId="{D7E809C9-D87D-48AB-99DB-5084CB78C7EA}">
      <dgm:prSet/>
      <dgm:spPr/>
      <dgm:t>
        <a:bodyPr/>
        <a:lstStyle/>
        <a:p>
          <a:endParaRPr lang="ru-RU"/>
        </a:p>
      </dgm:t>
    </dgm:pt>
    <dgm:pt modelId="{B22DF7FF-7CFE-40DD-A651-733CC6180CB6}">
      <dgm:prSet phldrT="[Текст]" custT="1"/>
      <dgm:spPr/>
      <dgm:t>
        <a:bodyPr/>
        <a:lstStyle/>
        <a:p>
          <a:pPr algn="ctr"/>
          <a:r>
            <a:rPr lang="ru-RU" sz="1800" dirty="0" smtClean="0"/>
            <a:t>Обладание участником закупки исключительными правами на результаты интеллектуальной деятельности, если в связи с исполнением контракта заказчик приобретает права на такие результаты, за исключением случаев заключения контрактов на создание произведений литературы или искусства, исполнения, на финансирование проката или показа национального фильма </a:t>
          </a:r>
          <a:endParaRPr lang="ru-RU" sz="1800" dirty="0"/>
        </a:p>
      </dgm:t>
    </dgm:pt>
    <dgm:pt modelId="{A0A79028-0A52-4BF8-8A5E-F1B6E07C021D}" type="parTrans" cxnId="{5DD49640-E471-491D-9286-78332CA3E354}">
      <dgm:prSet/>
      <dgm:spPr/>
      <dgm:t>
        <a:bodyPr/>
        <a:lstStyle/>
        <a:p>
          <a:endParaRPr lang="ru-RU"/>
        </a:p>
      </dgm:t>
    </dgm:pt>
    <dgm:pt modelId="{88798C40-F075-4D3B-943C-E63BC4CC9256}" type="sibTrans" cxnId="{5DD49640-E471-491D-9286-78332CA3E354}">
      <dgm:prSet/>
      <dgm:spPr/>
      <dgm:t>
        <a:bodyPr/>
        <a:lstStyle/>
        <a:p>
          <a:endParaRPr lang="ru-RU"/>
        </a:p>
      </dgm:t>
    </dgm:pt>
    <dgm:pt modelId="{E690F469-1C4D-4BBD-A36A-925506AE3516}">
      <dgm:prSet phldrT="[Текст]"/>
      <dgm:spPr/>
      <dgm:t>
        <a:bodyPr/>
        <a:lstStyle/>
        <a:p>
          <a:r>
            <a:rPr lang="ru-RU" dirty="0" smtClean="0"/>
            <a:t>п.10 ч.1 ст. 31 </a:t>
          </a:r>
          <a:endParaRPr lang="ru-RU" dirty="0"/>
        </a:p>
      </dgm:t>
    </dgm:pt>
    <dgm:pt modelId="{DAAA9501-CCD4-44E8-87EA-33C3C2A27844}" type="parTrans" cxnId="{CC59FE0F-88B3-4291-B313-15BF86C18614}">
      <dgm:prSet/>
      <dgm:spPr/>
      <dgm:t>
        <a:bodyPr/>
        <a:lstStyle/>
        <a:p>
          <a:endParaRPr lang="ru-RU"/>
        </a:p>
      </dgm:t>
    </dgm:pt>
    <dgm:pt modelId="{9C3EB00A-A937-4177-9C3F-18072BECDD29}" type="sibTrans" cxnId="{CC59FE0F-88B3-4291-B313-15BF86C18614}">
      <dgm:prSet/>
      <dgm:spPr/>
      <dgm:t>
        <a:bodyPr/>
        <a:lstStyle/>
        <a:p>
          <a:endParaRPr lang="ru-RU"/>
        </a:p>
      </dgm:t>
    </dgm:pt>
    <dgm:pt modelId="{AA638B22-19DF-4C9B-AE74-6A046530A2B5}">
      <dgm:prSet phldrT="[Текст]" custT="1"/>
      <dgm:spPr/>
      <dgm:t>
        <a:bodyPr/>
        <a:lstStyle/>
        <a:p>
          <a:pPr algn="ctr"/>
          <a:r>
            <a:rPr lang="ru-RU" sz="1800" b="0" i="0" dirty="0" smtClean="0"/>
            <a:t>Участник закупки не является </a:t>
          </a:r>
          <a:r>
            <a:rPr lang="ru-RU" sz="1800" b="0" i="0" dirty="0" err="1" smtClean="0"/>
            <a:t>офшорной</a:t>
          </a:r>
          <a:r>
            <a:rPr lang="ru-RU" sz="1800" b="0" i="0" dirty="0" smtClean="0"/>
            <a:t> компанией</a:t>
          </a:r>
          <a:endParaRPr lang="ru-RU" sz="1800" dirty="0"/>
        </a:p>
      </dgm:t>
    </dgm:pt>
    <dgm:pt modelId="{4890013B-4B9C-4997-8C9D-FA8799E75AE8}" type="parTrans" cxnId="{69C01F8F-1AB0-4D2B-AD61-7D3AF74133FB}">
      <dgm:prSet/>
      <dgm:spPr/>
      <dgm:t>
        <a:bodyPr/>
        <a:lstStyle/>
        <a:p>
          <a:endParaRPr lang="ru-RU"/>
        </a:p>
      </dgm:t>
    </dgm:pt>
    <dgm:pt modelId="{852FFDF1-62E7-48DA-BC28-33F774FE6647}" type="sibTrans" cxnId="{69C01F8F-1AB0-4D2B-AD61-7D3AF74133FB}">
      <dgm:prSet/>
      <dgm:spPr/>
      <dgm:t>
        <a:bodyPr/>
        <a:lstStyle/>
        <a:p>
          <a:endParaRPr lang="ru-RU"/>
        </a:p>
      </dgm:t>
    </dgm:pt>
    <dgm:pt modelId="{37BAA6D9-0A7F-45FF-BFA5-AA6F50058AAE}" type="pres">
      <dgm:prSet presAssocID="{69B74BB7-378F-4D7F-A0B5-6ECA215E8539}" presName="linearFlow" presStyleCnt="0">
        <dgm:presLayoutVars>
          <dgm:dir/>
          <dgm:animLvl val="lvl"/>
          <dgm:resizeHandles val="exact"/>
        </dgm:presLayoutVars>
      </dgm:prSet>
      <dgm:spPr/>
      <dgm:t>
        <a:bodyPr/>
        <a:lstStyle/>
        <a:p>
          <a:endParaRPr lang="ru-RU"/>
        </a:p>
      </dgm:t>
    </dgm:pt>
    <dgm:pt modelId="{ECF565F7-4A6C-4F0F-AA25-14D81FF870EE}" type="pres">
      <dgm:prSet presAssocID="{EB8EA0D5-24CA-4800-9ACC-1E293C9B696D}" presName="composite" presStyleCnt="0"/>
      <dgm:spPr/>
    </dgm:pt>
    <dgm:pt modelId="{3D53A330-2569-485C-9E56-49B3BA5237DF}" type="pres">
      <dgm:prSet presAssocID="{EB8EA0D5-24CA-4800-9ACC-1E293C9B696D}" presName="parentText" presStyleLbl="alignNode1" presStyleIdx="0" presStyleCnt="3" custLinFactNeighborX="0" custLinFactNeighborY="-3053">
        <dgm:presLayoutVars>
          <dgm:chMax val="1"/>
          <dgm:bulletEnabled val="1"/>
        </dgm:presLayoutVars>
      </dgm:prSet>
      <dgm:spPr/>
      <dgm:t>
        <a:bodyPr/>
        <a:lstStyle/>
        <a:p>
          <a:endParaRPr lang="ru-RU"/>
        </a:p>
      </dgm:t>
    </dgm:pt>
    <dgm:pt modelId="{9CCF8398-E4A8-4762-A38C-4BB0437A068D}" type="pres">
      <dgm:prSet presAssocID="{EB8EA0D5-24CA-4800-9ACC-1E293C9B696D}" presName="descendantText" presStyleLbl="alignAcc1" presStyleIdx="0" presStyleCnt="3">
        <dgm:presLayoutVars>
          <dgm:bulletEnabled val="1"/>
        </dgm:presLayoutVars>
      </dgm:prSet>
      <dgm:spPr/>
      <dgm:t>
        <a:bodyPr/>
        <a:lstStyle/>
        <a:p>
          <a:endParaRPr lang="ru-RU"/>
        </a:p>
      </dgm:t>
    </dgm:pt>
    <dgm:pt modelId="{606C47C3-20CB-4286-8043-B845BA165EB2}" type="pres">
      <dgm:prSet presAssocID="{399E734D-0D3A-4934-8D63-DDD71C6F2538}" presName="sp" presStyleCnt="0"/>
      <dgm:spPr/>
    </dgm:pt>
    <dgm:pt modelId="{6FC2798D-8426-4BF0-AD17-050CA9099EB9}" type="pres">
      <dgm:prSet presAssocID="{D5FEEFB3-D0F1-4CFD-9D07-1F155B9CA7CA}" presName="composite" presStyleCnt="0"/>
      <dgm:spPr/>
    </dgm:pt>
    <dgm:pt modelId="{C0BA1B3F-17C6-4CB1-846A-988C05CDB38A}" type="pres">
      <dgm:prSet presAssocID="{D5FEEFB3-D0F1-4CFD-9D07-1F155B9CA7CA}" presName="parentText" presStyleLbl="alignNode1" presStyleIdx="1" presStyleCnt="3">
        <dgm:presLayoutVars>
          <dgm:chMax val="1"/>
          <dgm:bulletEnabled val="1"/>
        </dgm:presLayoutVars>
      </dgm:prSet>
      <dgm:spPr/>
      <dgm:t>
        <a:bodyPr/>
        <a:lstStyle/>
        <a:p>
          <a:endParaRPr lang="ru-RU"/>
        </a:p>
      </dgm:t>
    </dgm:pt>
    <dgm:pt modelId="{A91F2AE3-B66B-406E-AED6-C21CC00EED08}" type="pres">
      <dgm:prSet presAssocID="{D5FEEFB3-D0F1-4CFD-9D07-1F155B9CA7CA}" presName="descendantText" presStyleLbl="alignAcc1" presStyleIdx="1" presStyleCnt="3" custScaleY="143172">
        <dgm:presLayoutVars>
          <dgm:bulletEnabled val="1"/>
        </dgm:presLayoutVars>
      </dgm:prSet>
      <dgm:spPr/>
      <dgm:t>
        <a:bodyPr/>
        <a:lstStyle/>
        <a:p>
          <a:endParaRPr lang="ru-RU"/>
        </a:p>
      </dgm:t>
    </dgm:pt>
    <dgm:pt modelId="{5271CE32-B0AD-44AA-8974-5FE2745AF66F}" type="pres">
      <dgm:prSet presAssocID="{FCAC5606-D188-4384-AF69-FAFA605A1524}" presName="sp" presStyleCnt="0"/>
      <dgm:spPr/>
    </dgm:pt>
    <dgm:pt modelId="{C87AE341-BE9C-4554-AAFB-94ED363FEC96}" type="pres">
      <dgm:prSet presAssocID="{E690F469-1C4D-4BBD-A36A-925506AE3516}" presName="composite" presStyleCnt="0"/>
      <dgm:spPr/>
    </dgm:pt>
    <dgm:pt modelId="{E89D20AE-9A3D-489D-A80B-66A544FB5C3E}" type="pres">
      <dgm:prSet presAssocID="{E690F469-1C4D-4BBD-A36A-925506AE3516}" presName="parentText" presStyleLbl="alignNode1" presStyleIdx="2" presStyleCnt="3">
        <dgm:presLayoutVars>
          <dgm:chMax val="1"/>
          <dgm:bulletEnabled val="1"/>
        </dgm:presLayoutVars>
      </dgm:prSet>
      <dgm:spPr/>
      <dgm:t>
        <a:bodyPr/>
        <a:lstStyle/>
        <a:p>
          <a:endParaRPr lang="ru-RU"/>
        </a:p>
      </dgm:t>
    </dgm:pt>
    <dgm:pt modelId="{CC86314C-CCE7-4354-A1E2-4D4BA22268FB}" type="pres">
      <dgm:prSet presAssocID="{E690F469-1C4D-4BBD-A36A-925506AE3516}" presName="descendantText" presStyleLbl="alignAcc1" presStyleIdx="2" presStyleCnt="3">
        <dgm:presLayoutVars>
          <dgm:bulletEnabled val="1"/>
        </dgm:presLayoutVars>
      </dgm:prSet>
      <dgm:spPr/>
      <dgm:t>
        <a:bodyPr/>
        <a:lstStyle/>
        <a:p>
          <a:endParaRPr lang="ru-RU"/>
        </a:p>
      </dgm:t>
    </dgm:pt>
  </dgm:ptLst>
  <dgm:cxnLst>
    <dgm:cxn modelId="{5413CEF1-7251-4B31-93E1-5D1B2C5D68E4}" type="presOf" srcId="{69B74BB7-378F-4D7F-A0B5-6ECA215E8539}" destId="{37BAA6D9-0A7F-45FF-BFA5-AA6F50058AAE}" srcOrd="0" destOrd="0" presId="urn:microsoft.com/office/officeart/2005/8/layout/chevron2"/>
    <dgm:cxn modelId="{69C01F8F-1AB0-4D2B-AD61-7D3AF74133FB}" srcId="{E690F469-1C4D-4BBD-A36A-925506AE3516}" destId="{AA638B22-19DF-4C9B-AE74-6A046530A2B5}" srcOrd="0" destOrd="0" parTransId="{4890013B-4B9C-4997-8C9D-FA8799E75AE8}" sibTransId="{852FFDF1-62E7-48DA-BC28-33F774FE6647}"/>
    <dgm:cxn modelId="{68882069-8C03-4241-AEF6-BCB470C6E5DC}" srcId="{EB8EA0D5-24CA-4800-9ACC-1E293C9B696D}" destId="{D326FA03-5B52-4942-9227-11ADF5F62A60}" srcOrd="0" destOrd="0" parTransId="{BA5EC30B-4AFD-4C0B-B010-399773FCF854}" sibTransId="{9464E839-F2F9-4C02-A6D1-86E5175E9E28}"/>
    <dgm:cxn modelId="{A5E202AF-4033-499C-8955-66C14FD6BB03}" type="presOf" srcId="{E690F469-1C4D-4BBD-A36A-925506AE3516}" destId="{E89D20AE-9A3D-489D-A80B-66A544FB5C3E}" srcOrd="0" destOrd="0" presId="urn:microsoft.com/office/officeart/2005/8/layout/chevron2"/>
    <dgm:cxn modelId="{C5615D11-3C00-4FAB-9161-CA0AFDF2CD28}" type="presOf" srcId="{D5FEEFB3-D0F1-4CFD-9D07-1F155B9CA7CA}" destId="{C0BA1B3F-17C6-4CB1-846A-988C05CDB38A}" srcOrd="0" destOrd="0" presId="urn:microsoft.com/office/officeart/2005/8/layout/chevron2"/>
    <dgm:cxn modelId="{C8309B99-ED06-421D-994B-55A390A8592D}" type="presOf" srcId="{D326FA03-5B52-4942-9227-11ADF5F62A60}" destId="{9CCF8398-E4A8-4762-A38C-4BB0437A068D}" srcOrd="0" destOrd="0" presId="urn:microsoft.com/office/officeart/2005/8/layout/chevron2"/>
    <dgm:cxn modelId="{4CE10D40-51C8-4517-9A5B-D3DC6F0EAE5E}" type="presOf" srcId="{AA638B22-19DF-4C9B-AE74-6A046530A2B5}" destId="{CC86314C-CCE7-4354-A1E2-4D4BA22268FB}" srcOrd="0" destOrd="0" presId="urn:microsoft.com/office/officeart/2005/8/layout/chevron2"/>
    <dgm:cxn modelId="{6510F060-4E99-41F4-AF98-A3B481849477}" srcId="{69B74BB7-378F-4D7F-A0B5-6ECA215E8539}" destId="{EB8EA0D5-24CA-4800-9ACC-1E293C9B696D}" srcOrd="0" destOrd="0" parTransId="{8959BF52-1249-40D1-896E-0A975FC8382B}" sibTransId="{399E734D-0D3A-4934-8D63-DDD71C6F2538}"/>
    <dgm:cxn modelId="{D7E809C9-D87D-48AB-99DB-5084CB78C7EA}" srcId="{69B74BB7-378F-4D7F-A0B5-6ECA215E8539}" destId="{D5FEEFB3-D0F1-4CFD-9D07-1F155B9CA7CA}" srcOrd="1" destOrd="0" parTransId="{7E6249AD-7F6C-4131-86F7-CFD437A328CC}" sibTransId="{FCAC5606-D188-4384-AF69-FAFA605A1524}"/>
    <dgm:cxn modelId="{CC59FE0F-88B3-4291-B313-15BF86C18614}" srcId="{69B74BB7-378F-4D7F-A0B5-6ECA215E8539}" destId="{E690F469-1C4D-4BBD-A36A-925506AE3516}" srcOrd="2" destOrd="0" parTransId="{DAAA9501-CCD4-44E8-87EA-33C3C2A27844}" sibTransId="{9C3EB00A-A937-4177-9C3F-18072BECDD29}"/>
    <dgm:cxn modelId="{0C05F85F-7B65-471F-A50C-611639852E50}" type="presOf" srcId="{B22DF7FF-7CFE-40DD-A651-733CC6180CB6}" destId="{A91F2AE3-B66B-406E-AED6-C21CC00EED08}" srcOrd="0" destOrd="0" presId="urn:microsoft.com/office/officeart/2005/8/layout/chevron2"/>
    <dgm:cxn modelId="{5DD49640-E471-491D-9286-78332CA3E354}" srcId="{D5FEEFB3-D0F1-4CFD-9D07-1F155B9CA7CA}" destId="{B22DF7FF-7CFE-40DD-A651-733CC6180CB6}" srcOrd="0" destOrd="0" parTransId="{A0A79028-0A52-4BF8-8A5E-F1B6E07C021D}" sibTransId="{88798C40-F075-4D3B-943C-E63BC4CC9256}"/>
    <dgm:cxn modelId="{74F61978-3C58-4295-9CDB-E9694BF64869}" type="presOf" srcId="{EB8EA0D5-24CA-4800-9ACC-1E293C9B696D}" destId="{3D53A330-2569-485C-9E56-49B3BA5237DF}" srcOrd="0" destOrd="0" presId="urn:microsoft.com/office/officeart/2005/8/layout/chevron2"/>
    <dgm:cxn modelId="{E7CA7E2D-4E36-4113-A71F-DB5EBF3BA355}" type="presParOf" srcId="{37BAA6D9-0A7F-45FF-BFA5-AA6F50058AAE}" destId="{ECF565F7-4A6C-4F0F-AA25-14D81FF870EE}" srcOrd="0" destOrd="0" presId="urn:microsoft.com/office/officeart/2005/8/layout/chevron2"/>
    <dgm:cxn modelId="{713BC8E3-3F3D-4237-9E7D-C6349E023AC8}" type="presParOf" srcId="{ECF565F7-4A6C-4F0F-AA25-14D81FF870EE}" destId="{3D53A330-2569-485C-9E56-49B3BA5237DF}" srcOrd="0" destOrd="0" presId="urn:microsoft.com/office/officeart/2005/8/layout/chevron2"/>
    <dgm:cxn modelId="{5314D9BE-9D43-42F7-B790-0853107EE420}" type="presParOf" srcId="{ECF565F7-4A6C-4F0F-AA25-14D81FF870EE}" destId="{9CCF8398-E4A8-4762-A38C-4BB0437A068D}" srcOrd="1" destOrd="0" presId="urn:microsoft.com/office/officeart/2005/8/layout/chevron2"/>
    <dgm:cxn modelId="{0F263D2F-8EF7-4D40-B0C7-AB5242D84F28}" type="presParOf" srcId="{37BAA6D9-0A7F-45FF-BFA5-AA6F50058AAE}" destId="{606C47C3-20CB-4286-8043-B845BA165EB2}" srcOrd="1" destOrd="0" presId="urn:microsoft.com/office/officeart/2005/8/layout/chevron2"/>
    <dgm:cxn modelId="{8C757235-6F32-4B81-BA19-22AD7ECBA161}" type="presParOf" srcId="{37BAA6D9-0A7F-45FF-BFA5-AA6F50058AAE}" destId="{6FC2798D-8426-4BF0-AD17-050CA9099EB9}" srcOrd="2" destOrd="0" presId="urn:microsoft.com/office/officeart/2005/8/layout/chevron2"/>
    <dgm:cxn modelId="{78B1B6AB-79A6-4872-9837-5BE8AEE6A50C}" type="presParOf" srcId="{6FC2798D-8426-4BF0-AD17-050CA9099EB9}" destId="{C0BA1B3F-17C6-4CB1-846A-988C05CDB38A}" srcOrd="0" destOrd="0" presId="urn:microsoft.com/office/officeart/2005/8/layout/chevron2"/>
    <dgm:cxn modelId="{43F062D7-1234-4F52-90A0-2B385786E2BF}" type="presParOf" srcId="{6FC2798D-8426-4BF0-AD17-050CA9099EB9}" destId="{A91F2AE3-B66B-406E-AED6-C21CC00EED08}" srcOrd="1" destOrd="0" presId="urn:microsoft.com/office/officeart/2005/8/layout/chevron2"/>
    <dgm:cxn modelId="{331CE14E-17B8-4684-82C4-9726375415B4}" type="presParOf" srcId="{37BAA6D9-0A7F-45FF-BFA5-AA6F50058AAE}" destId="{5271CE32-B0AD-44AA-8974-5FE2745AF66F}" srcOrd="3" destOrd="0" presId="urn:microsoft.com/office/officeart/2005/8/layout/chevron2"/>
    <dgm:cxn modelId="{AC7A01B9-7FB6-44F1-AD17-71D048292141}" type="presParOf" srcId="{37BAA6D9-0A7F-45FF-BFA5-AA6F50058AAE}" destId="{C87AE341-BE9C-4554-AAFB-94ED363FEC96}" srcOrd="4" destOrd="0" presId="urn:microsoft.com/office/officeart/2005/8/layout/chevron2"/>
    <dgm:cxn modelId="{0BD3E2B0-0088-4166-BBB8-F54F0FD3C2FE}" type="presParOf" srcId="{C87AE341-BE9C-4554-AAFB-94ED363FEC96}" destId="{E89D20AE-9A3D-489D-A80B-66A544FB5C3E}" srcOrd="0" destOrd="0" presId="urn:microsoft.com/office/officeart/2005/8/layout/chevron2"/>
    <dgm:cxn modelId="{139B9435-C5CE-4687-93B1-FD7A0BEB58B5}" type="presParOf" srcId="{C87AE341-BE9C-4554-AAFB-94ED363FEC96}" destId="{CC86314C-CCE7-4354-A1E2-4D4BA22268F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3DD72E-E30A-4AF2-8CBA-CAC5C8DD53A5}" type="doc">
      <dgm:prSet loTypeId="urn:microsoft.com/office/officeart/2005/8/layout/chevron2" loCatId="list" qsTypeId="urn:microsoft.com/office/officeart/2005/8/quickstyle/simple4" qsCatId="simple" csTypeId="urn:microsoft.com/office/officeart/2005/8/colors/accent1_1" csCatId="accent1" phldr="1"/>
      <dgm:spPr/>
      <dgm:t>
        <a:bodyPr/>
        <a:lstStyle/>
        <a:p>
          <a:endParaRPr lang="ru-RU"/>
        </a:p>
      </dgm:t>
    </dgm:pt>
    <dgm:pt modelId="{3C773FF1-FCFE-42D0-95DA-BF6383D2048C}">
      <dgm:prSet phldrT="[Текст]" custT="1"/>
      <dgm:spPr/>
      <dgm:t>
        <a:bodyPr/>
        <a:lstStyle/>
        <a:p>
          <a:r>
            <a:rPr lang="ru-RU" sz="1800" dirty="0" smtClean="0"/>
            <a:t>Факультативное</a:t>
          </a:r>
          <a:endParaRPr lang="ru-RU" sz="1800" dirty="0"/>
        </a:p>
      </dgm:t>
    </dgm:pt>
    <dgm:pt modelId="{17A43FAC-3B4E-49CA-8AF7-168788A30022}" type="parTrans" cxnId="{295B682B-A877-40AC-AABE-37F184DCD7D7}">
      <dgm:prSet/>
      <dgm:spPr/>
      <dgm:t>
        <a:bodyPr/>
        <a:lstStyle/>
        <a:p>
          <a:endParaRPr lang="ru-RU"/>
        </a:p>
      </dgm:t>
    </dgm:pt>
    <dgm:pt modelId="{DACFF6C3-F0FA-43A9-B519-D3F675952B4B}" type="sibTrans" cxnId="{295B682B-A877-40AC-AABE-37F184DCD7D7}">
      <dgm:prSet/>
      <dgm:spPr/>
      <dgm:t>
        <a:bodyPr/>
        <a:lstStyle/>
        <a:p>
          <a:endParaRPr lang="ru-RU"/>
        </a:p>
      </dgm:t>
    </dgm:pt>
    <dgm:pt modelId="{7DB80AB2-8003-4659-93A7-45652B95B32A}">
      <dgm:prSet phldrT="[Текст]" custT="1"/>
      <dgm:spPr/>
      <dgm:t>
        <a:bodyPr/>
        <a:lstStyle/>
        <a:p>
          <a:pPr algn="ctr"/>
          <a:r>
            <a:rPr lang="ru-RU" sz="1800" dirty="0" smtClean="0"/>
            <a:t>отсутствие в реестре недобросовестных поставщиков (подрядчиков, исполнителей) информации об участнике закупки, в том числе информации об учредителях, о членах коллегиального исполнительного органа, лице, исполняющем функции единоличного исполнительного органа участника закупки - юридического лица</a:t>
          </a:r>
          <a:endParaRPr lang="ru-RU" sz="1800" dirty="0"/>
        </a:p>
      </dgm:t>
    </dgm:pt>
    <dgm:pt modelId="{C0A1DBBF-EE91-4F1B-9922-7DCC1DE6A144}" type="parTrans" cxnId="{E0D352D4-7731-4089-9684-54C01958E384}">
      <dgm:prSet/>
      <dgm:spPr/>
      <dgm:t>
        <a:bodyPr/>
        <a:lstStyle/>
        <a:p>
          <a:endParaRPr lang="ru-RU"/>
        </a:p>
      </dgm:t>
    </dgm:pt>
    <dgm:pt modelId="{509AF91F-C136-48E7-B3EE-F7F224F005CF}" type="sibTrans" cxnId="{E0D352D4-7731-4089-9684-54C01958E384}">
      <dgm:prSet/>
      <dgm:spPr/>
      <dgm:t>
        <a:bodyPr/>
        <a:lstStyle/>
        <a:p>
          <a:endParaRPr lang="ru-RU"/>
        </a:p>
      </dgm:t>
    </dgm:pt>
    <dgm:pt modelId="{DE38EFD1-72DA-451B-A8E7-C2D050D81067}">
      <dgm:prSet phldrT="[Текст]" custT="1"/>
      <dgm:spPr/>
      <dgm:t>
        <a:bodyPr/>
        <a:lstStyle/>
        <a:p>
          <a:r>
            <a:rPr lang="ru-RU" sz="1800" dirty="0" smtClean="0"/>
            <a:t>Дополнительные к наличию:</a:t>
          </a:r>
          <a:endParaRPr lang="ru-RU" sz="1800" dirty="0"/>
        </a:p>
      </dgm:t>
    </dgm:pt>
    <dgm:pt modelId="{430FC8E9-A056-4B75-8229-725D909A3AD2}" type="parTrans" cxnId="{C9E7A38B-B7AC-4354-96D8-65CF50EA81CB}">
      <dgm:prSet/>
      <dgm:spPr/>
      <dgm:t>
        <a:bodyPr/>
        <a:lstStyle/>
        <a:p>
          <a:endParaRPr lang="ru-RU"/>
        </a:p>
      </dgm:t>
    </dgm:pt>
    <dgm:pt modelId="{48CDA6FE-BDDA-4E0E-BC23-3EE36102D98C}" type="sibTrans" cxnId="{C9E7A38B-B7AC-4354-96D8-65CF50EA81CB}">
      <dgm:prSet/>
      <dgm:spPr/>
      <dgm:t>
        <a:bodyPr/>
        <a:lstStyle/>
        <a:p>
          <a:endParaRPr lang="ru-RU"/>
        </a:p>
      </dgm:t>
    </dgm:pt>
    <dgm:pt modelId="{00EB3910-A4FF-46CA-95B2-3327DDA3F531}">
      <dgm:prSet phldrT="[Текст]" custT="1"/>
      <dgm:spPr/>
      <dgm:t>
        <a:bodyPr/>
        <a:lstStyle/>
        <a:p>
          <a:pPr algn="ctr"/>
          <a:r>
            <a:rPr lang="ru-RU" sz="1800" dirty="0" smtClean="0"/>
            <a:t>финансовых ресурсов для исполнения контракта;</a:t>
          </a:r>
          <a:endParaRPr lang="ru-RU" sz="1800" dirty="0"/>
        </a:p>
      </dgm:t>
    </dgm:pt>
    <dgm:pt modelId="{A2BB3A38-E566-49DA-88F5-0CF9367E6008}" type="parTrans" cxnId="{DC233376-2625-4DEE-9EEE-BA230801AD38}">
      <dgm:prSet/>
      <dgm:spPr/>
      <dgm:t>
        <a:bodyPr/>
        <a:lstStyle/>
        <a:p>
          <a:endParaRPr lang="ru-RU"/>
        </a:p>
      </dgm:t>
    </dgm:pt>
    <dgm:pt modelId="{5D454EEA-7FF1-478D-BEEB-D393865D5F4C}" type="sibTrans" cxnId="{DC233376-2625-4DEE-9EEE-BA230801AD38}">
      <dgm:prSet/>
      <dgm:spPr/>
      <dgm:t>
        <a:bodyPr/>
        <a:lstStyle/>
        <a:p>
          <a:endParaRPr lang="ru-RU"/>
        </a:p>
      </dgm:t>
    </dgm:pt>
    <dgm:pt modelId="{C90E354D-E327-4D7D-825B-0979ED9082B3}">
      <dgm:prSet custT="1"/>
      <dgm:spPr/>
      <dgm:t>
        <a:bodyPr/>
        <a:lstStyle/>
        <a:p>
          <a:pPr algn="ctr"/>
          <a:r>
            <a:rPr lang="ru-RU" sz="1800" dirty="0" smtClean="0"/>
            <a:t>на праве собственности или ином законном основании оборудования и других материальных ресурсов для исполнения контракта;</a:t>
          </a:r>
          <a:endParaRPr lang="ru-RU" sz="1800" dirty="0"/>
        </a:p>
      </dgm:t>
    </dgm:pt>
    <dgm:pt modelId="{319E1AFD-424C-4713-9BC5-EC5536FB44F2}" type="parTrans" cxnId="{8AF4FC0A-4485-4248-A401-3B10E3B3F6A7}">
      <dgm:prSet/>
      <dgm:spPr/>
      <dgm:t>
        <a:bodyPr/>
        <a:lstStyle/>
        <a:p>
          <a:endParaRPr lang="ru-RU"/>
        </a:p>
      </dgm:t>
    </dgm:pt>
    <dgm:pt modelId="{46CBF66F-2167-4194-A5BB-3846B17DFB47}" type="sibTrans" cxnId="{8AF4FC0A-4485-4248-A401-3B10E3B3F6A7}">
      <dgm:prSet/>
      <dgm:spPr/>
      <dgm:t>
        <a:bodyPr/>
        <a:lstStyle/>
        <a:p>
          <a:endParaRPr lang="ru-RU"/>
        </a:p>
      </dgm:t>
    </dgm:pt>
    <dgm:pt modelId="{4167F8D5-6249-4E52-AF4F-D428C317E8F9}">
      <dgm:prSet custT="1"/>
      <dgm:spPr/>
      <dgm:t>
        <a:bodyPr/>
        <a:lstStyle/>
        <a:p>
          <a:pPr algn="ctr"/>
          <a:r>
            <a:rPr lang="ru-RU" sz="1800" dirty="0" smtClean="0"/>
            <a:t>опыта работы, связанного с предметом контракта, </a:t>
          </a:r>
          <a:br>
            <a:rPr lang="ru-RU" sz="1800" dirty="0" smtClean="0"/>
          </a:br>
          <a:r>
            <a:rPr lang="ru-RU" sz="1800" dirty="0" smtClean="0"/>
            <a:t>и деловой репутации;</a:t>
          </a:r>
          <a:endParaRPr lang="ru-RU" sz="1800" dirty="0"/>
        </a:p>
      </dgm:t>
    </dgm:pt>
    <dgm:pt modelId="{77082A88-A965-45C2-B2EC-9E60E0225CA1}" type="parTrans" cxnId="{031AF595-FA0B-4587-A5E5-90FBFBE8D2E9}">
      <dgm:prSet/>
      <dgm:spPr/>
      <dgm:t>
        <a:bodyPr/>
        <a:lstStyle/>
        <a:p>
          <a:endParaRPr lang="ru-RU"/>
        </a:p>
      </dgm:t>
    </dgm:pt>
    <dgm:pt modelId="{F197F06A-7591-4DCB-8177-31AEC4C9B850}" type="sibTrans" cxnId="{031AF595-FA0B-4587-A5E5-90FBFBE8D2E9}">
      <dgm:prSet/>
      <dgm:spPr/>
      <dgm:t>
        <a:bodyPr/>
        <a:lstStyle/>
        <a:p>
          <a:endParaRPr lang="ru-RU"/>
        </a:p>
      </dgm:t>
    </dgm:pt>
    <dgm:pt modelId="{B8D99343-3660-4530-BAB1-C1131379D602}">
      <dgm:prSet custT="1"/>
      <dgm:spPr/>
      <dgm:t>
        <a:bodyPr/>
        <a:lstStyle/>
        <a:p>
          <a:pPr algn="ctr"/>
          <a:r>
            <a:rPr lang="ru-RU" sz="1800" dirty="0" smtClean="0"/>
            <a:t>необходимого количества специалистов и иных работников определенного уровня квалификации для исполнения контракта</a:t>
          </a:r>
          <a:endParaRPr lang="ru-RU" sz="1800" dirty="0"/>
        </a:p>
      </dgm:t>
    </dgm:pt>
    <dgm:pt modelId="{69BA854B-96CC-4118-A0A0-D6D56E6427C4}" type="parTrans" cxnId="{5E091B1D-D91F-47FB-A8A2-79CAD271B97A}">
      <dgm:prSet/>
      <dgm:spPr/>
      <dgm:t>
        <a:bodyPr/>
        <a:lstStyle/>
        <a:p>
          <a:endParaRPr lang="ru-RU"/>
        </a:p>
      </dgm:t>
    </dgm:pt>
    <dgm:pt modelId="{3228514B-2306-430C-ACAE-4F7D1B254B20}" type="sibTrans" cxnId="{5E091B1D-D91F-47FB-A8A2-79CAD271B97A}">
      <dgm:prSet/>
      <dgm:spPr/>
      <dgm:t>
        <a:bodyPr/>
        <a:lstStyle/>
        <a:p>
          <a:endParaRPr lang="ru-RU"/>
        </a:p>
      </dgm:t>
    </dgm:pt>
    <dgm:pt modelId="{62605754-529E-43C2-939A-386B62F7AEF9}" type="pres">
      <dgm:prSet presAssocID="{B83DD72E-E30A-4AF2-8CBA-CAC5C8DD53A5}" presName="linearFlow" presStyleCnt="0">
        <dgm:presLayoutVars>
          <dgm:dir/>
          <dgm:animLvl val="lvl"/>
          <dgm:resizeHandles val="exact"/>
        </dgm:presLayoutVars>
      </dgm:prSet>
      <dgm:spPr/>
      <dgm:t>
        <a:bodyPr/>
        <a:lstStyle/>
        <a:p>
          <a:endParaRPr lang="ru-RU"/>
        </a:p>
      </dgm:t>
    </dgm:pt>
    <dgm:pt modelId="{BC2DF2BE-0BF9-4C09-80CE-4B82A527E317}" type="pres">
      <dgm:prSet presAssocID="{3C773FF1-FCFE-42D0-95DA-BF6383D2048C}" presName="composite" presStyleCnt="0"/>
      <dgm:spPr/>
    </dgm:pt>
    <dgm:pt modelId="{DC1B9BEB-C1A0-4742-90CE-E30557A22379}" type="pres">
      <dgm:prSet presAssocID="{3C773FF1-FCFE-42D0-95DA-BF6383D2048C}" presName="parentText" presStyleLbl="alignNode1" presStyleIdx="0" presStyleCnt="2">
        <dgm:presLayoutVars>
          <dgm:chMax val="1"/>
          <dgm:bulletEnabled val="1"/>
        </dgm:presLayoutVars>
      </dgm:prSet>
      <dgm:spPr/>
      <dgm:t>
        <a:bodyPr/>
        <a:lstStyle/>
        <a:p>
          <a:endParaRPr lang="ru-RU"/>
        </a:p>
      </dgm:t>
    </dgm:pt>
    <dgm:pt modelId="{16D6A1B4-BA7D-4E43-8F3C-B2D933C6D325}" type="pres">
      <dgm:prSet presAssocID="{3C773FF1-FCFE-42D0-95DA-BF6383D2048C}" presName="descendantText" presStyleLbl="alignAcc1" presStyleIdx="0" presStyleCnt="2">
        <dgm:presLayoutVars>
          <dgm:bulletEnabled val="1"/>
        </dgm:presLayoutVars>
      </dgm:prSet>
      <dgm:spPr/>
      <dgm:t>
        <a:bodyPr/>
        <a:lstStyle/>
        <a:p>
          <a:endParaRPr lang="ru-RU"/>
        </a:p>
      </dgm:t>
    </dgm:pt>
    <dgm:pt modelId="{5ADB46C6-119C-454C-B195-708DC679011B}" type="pres">
      <dgm:prSet presAssocID="{DACFF6C3-F0FA-43A9-B519-D3F675952B4B}" presName="sp" presStyleCnt="0"/>
      <dgm:spPr/>
    </dgm:pt>
    <dgm:pt modelId="{C7381DDC-0F5B-438C-BCFF-ED6F8CE39A5B}" type="pres">
      <dgm:prSet presAssocID="{DE38EFD1-72DA-451B-A8E7-C2D050D81067}" presName="composite" presStyleCnt="0"/>
      <dgm:spPr/>
    </dgm:pt>
    <dgm:pt modelId="{55EF7D6E-CD20-40D7-A102-8428D678DA99}" type="pres">
      <dgm:prSet presAssocID="{DE38EFD1-72DA-451B-A8E7-C2D050D81067}" presName="parentText" presStyleLbl="alignNode1" presStyleIdx="1" presStyleCnt="2" custLinFactNeighborX="-7905" custLinFactNeighborY="-3342">
        <dgm:presLayoutVars>
          <dgm:chMax val="1"/>
          <dgm:bulletEnabled val="1"/>
        </dgm:presLayoutVars>
      </dgm:prSet>
      <dgm:spPr/>
      <dgm:t>
        <a:bodyPr/>
        <a:lstStyle/>
        <a:p>
          <a:endParaRPr lang="ru-RU"/>
        </a:p>
      </dgm:t>
    </dgm:pt>
    <dgm:pt modelId="{83AF4932-F76E-41F6-838F-46571BBD8F6B}" type="pres">
      <dgm:prSet presAssocID="{DE38EFD1-72DA-451B-A8E7-C2D050D81067}" presName="descendantText" presStyleLbl="alignAcc1" presStyleIdx="1" presStyleCnt="2" custScaleY="178109">
        <dgm:presLayoutVars>
          <dgm:bulletEnabled val="1"/>
        </dgm:presLayoutVars>
      </dgm:prSet>
      <dgm:spPr/>
      <dgm:t>
        <a:bodyPr/>
        <a:lstStyle/>
        <a:p>
          <a:endParaRPr lang="ru-RU"/>
        </a:p>
      </dgm:t>
    </dgm:pt>
  </dgm:ptLst>
  <dgm:cxnLst>
    <dgm:cxn modelId="{FEAE45A8-18DE-461D-AF09-9823129EEC17}" type="presOf" srcId="{C90E354D-E327-4D7D-825B-0979ED9082B3}" destId="{83AF4932-F76E-41F6-838F-46571BBD8F6B}" srcOrd="0" destOrd="1" presId="urn:microsoft.com/office/officeart/2005/8/layout/chevron2"/>
    <dgm:cxn modelId="{52C4BA14-56F7-40C4-A32C-3EA44891B23A}" type="presOf" srcId="{B83DD72E-E30A-4AF2-8CBA-CAC5C8DD53A5}" destId="{62605754-529E-43C2-939A-386B62F7AEF9}" srcOrd="0" destOrd="0" presId="urn:microsoft.com/office/officeart/2005/8/layout/chevron2"/>
    <dgm:cxn modelId="{DC233376-2625-4DEE-9EEE-BA230801AD38}" srcId="{DE38EFD1-72DA-451B-A8E7-C2D050D81067}" destId="{00EB3910-A4FF-46CA-95B2-3327DDA3F531}" srcOrd="0" destOrd="0" parTransId="{A2BB3A38-E566-49DA-88F5-0CF9367E6008}" sibTransId="{5D454EEA-7FF1-478D-BEEB-D393865D5F4C}"/>
    <dgm:cxn modelId="{D026C4FF-93E7-463C-A05E-5E509F6CA004}" type="presOf" srcId="{3C773FF1-FCFE-42D0-95DA-BF6383D2048C}" destId="{DC1B9BEB-C1A0-4742-90CE-E30557A22379}" srcOrd="0" destOrd="0" presId="urn:microsoft.com/office/officeart/2005/8/layout/chevron2"/>
    <dgm:cxn modelId="{295B682B-A877-40AC-AABE-37F184DCD7D7}" srcId="{B83DD72E-E30A-4AF2-8CBA-CAC5C8DD53A5}" destId="{3C773FF1-FCFE-42D0-95DA-BF6383D2048C}" srcOrd="0" destOrd="0" parTransId="{17A43FAC-3B4E-49CA-8AF7-168788A30022}" sibTransId="{DACFF6C3-F0FA-43A9-B519-D3F675952B4B}"/>
    <dgm:cxn modelId="{EFB00B88-93FC-495E-A9AA-ECE790170760}" type="presOf" srcId="{7DB80AB2-8003-4659-93A7-45652B95B32A}" destId="{16D6A1B4-BA7D-4E43-8F3C-B2D933C6D325}" srcOrd="0" destOrd="0" presId="urn:microsoft.com/office/officeart/2005/8/layout/chevron2"/>
    <dgm:cxn modelId="{031AF595-FA0B-4587-A5E5-90FBFBE8D2E9}" srcId="{DE38EFD1-72DA-451B-A8E7-C2D050D81067}" destId="{4167F8D5-6249-4E52-AF4F-D428C317E8F9}" srcOrd="2" destOrd="0" parTransId="{77082A88-A965-45C2-B2EC-9E60E0225CA1}" sibTransId="{F197F06A-7591-4DCB-8177-31AEC4C9B850}"/>
    <dgm:cxn modelId="{8AF4FC0A-4485-4248-A401-3B10E3B3F6A7}" srcId="{DE38EFD1-72DA-451B-A8E7-C2D050D81067}" destId="{C90E354D-E327-4D7D-825B-0979ED9082B3}" srcOrd="1" destOrd="0" parTransId="{319E1AFD-424C-4713-9BC5-EC5536FB44F2}" sibTransId="{46CBF66F-2167-4194-A5BB-3846B17DFB47}"/>
    <dgm:cxn modelId="{C9E7A38B-B7AC-4354-96D8-65CF50EA81CB}" srcId="{B83DD72E-E30A-4AF2-8CBA-CAC5C8DD53A5}" destId="{DE38EFD1-72DA-451B-A8E7-C2D050D81067}" srcOrd="1" destOrd="0" parTransId="{430FC8E9-A056-4B75-8229-725D909A3AD2}" sibTransId="{48CDA6FE-BDDA-4E0E-BC23-3EE36102D98C}"/>
    <dgm:cxn modelId="{8ADCF4FD-1B67-4E4F-9897-7306B70FA989}" type="presOf" srcId="{B8D99343-3660-4530-BAB1-C1131379D602}" destId="{83AF4932-F76E-41F6-838F-46571BBD8F6B}" srcOrd="0" destOrd="3" presId="urn:microsoft.com/office/officeart/2005/8/layout/chevron2"/>
    <dgm:cxn modelId="{1D79728D-5AD5-440A-A49B-22B38FE36C7B}" type="presOf" srcId="{4167F8D5-6249-4E52-AF4F-D428C317E8F9}" destId="{83AF4932-F76E-41F6-838F-46571BBD8F6B}" srcOrd="0" destOrd="2" presId="urn:microsoft.com/office/officeart/2005/8/layout/chevron2"/>
    <dgm:cxn modelId="{E0D352D4-7731-4089-9684-54C01958E384}" srcId="{3C773FF1-FCFE-42D0-95DA-BF6383D2048C}" destId="{7DB80AB2-8003-4659-93A7-45652B95B32A}" srcOrd="0" destOrd="0" parTransId="{C0A1DBBF-EE91-4F1B-9922-7DCC1DE6A144}" sibTransId="{509AF91F-C136-48E7-B3EE-F7F224F005CF}"/>
    <dgm:cxn modelId="{AA90EA32-8390-42B4-B9EF-6BC83A9EB6B9}" type="presOf" srcId="{DE38EFD1-72DA-451B-A8E7-C2D050D81067}" destId="{55EF7D6E-CD20-40D7-A102-8428D678DA99}" srcOrd="0" destOrd="0" presId="urn:microsoft.com/office/officeart/2005/8/layout/chevron2"/>
    <dgm:cxn modelId="{B7F180AE-B12D-4BCC-9057-7E507D12672F}" type="presOf" srcId="{00EB3910-A4FF-46CA-95B2-3327DDA3F531}" destId="{83AF4932-F76E-41F6-838F-46571BBD8F6B}" srcOrd="0" destOrd="0" presId="urn:microsoft.com/office/officeart/2005/8/layout/chevron2"/>
    <dgm:cxn modelId="{5E091B1D-D91F-47FB-A8A2-79CAD271B97A}" srcId="{DE38EFD1-72DA-451B-A8E7-C2D050D81067}" destId="{B8D99343-3660-4530-BAB1-C1131379D602}" srcOrd="3" destOrd="0" parTransId="{69BA854B-96CC-4118-A0A0-D6D56E6427C4}" sibTransId="{3228514B-2306-430C-ACAE-4F7D1B254B20}"/>
    <dgm:cxn modelId="{EA89D0CE-6FAA-42C3-87F9-66EAF35DA8F3}" type="presParOf" srcId="{62605754-529E-43C2-939A-386B62F7AEF9}" destId="{BC2DF2BE-0BF9-4C09-80CE-4B82A527E317}" srcOrd="0" destOrd="0" presId="urn:microsoft.com/office/officeart/2005/8/layout/chevron2"/>
    <dgm:cxn modelId="{973ECBF9-B5DA-49CE-B198-AF72175446AC}" type="presParOf" srcId="{BC2DF2BE-0BF9-4C09-80CE-4B82A527E317}" destId="{DC1B9BEB-C1A0-4742-90CE-E30557A22379}" srcOrd="0" destOrd="0" presId="urn:microsoft.com/office/officeart/2005/8/layout/chevron2"/>
    <dgm:cxn modelId="{A072B19C-E4AA-4B83-BFBA-9A69E26B51F0}" type="presParOf" srcId="{BC2DF2BE-0BF9-4C09-80CE-4B82A527E317}" destId="{16D6A1B4-BA7D-4E43-8F3C-B2D933C6D325}" srcOrd="1" destOrd="0" presId="urn:microsoft.com/office/officeart/2005/8/layout/chevron2"/>
    <dgm:cxn modelId="{590E852A-7229-4636-91BA-620B2039D74B}" type="presParOf" srcId="{62605754-529E-43C2-939A-386B62F7AEF9}" destId="{5ADB46C6-119C-454C-B195-708DC679011B}" srcOrd="1" destOrd="0" presId="urn:microsoft.com/office/officeart/2005/8/layout/chevron2"/>
    <dgm:cxn modelId="{8AA2BB83-0A03-421B-ABCD-0A44F3BD4FEE}" type="presParOf" srcId="{62605754-529E-43C2-939A-386B62F7AEF9}" destId="{C7381DDC-0F5B-438C-BCFF-ED6F8CE39A5B}" srcOrd="2" destOrd="0" presId="urn:microsoft.com/office/officeart/2005/8/layout/chevron2"/>
    <dgm:cxn modelId="{9BA327AD-39B5-46B0-A3AD-3CED7C590990}" type="presParOf" srcId="{C7381DDC-0F5B-438C-BCFF-ED6F8CE39A5B}" destId="{55EF7D6E-CD20-40D7-A102-8428D678DA99}" srcOrd="0" destOrd="0" presId="urn:microsoft.com/office/officeart/2005/8/layout/chevron2"/>
    <dgm:cxn modelId="{FE1E011F-23A5-4C64-9E8F-9F83C27E676C}" type="presParOf" srcId="{C7381DDC-0F5B-438C-BCFF-ED6F8CE39A5B}" destId="{83AF4932-F76E-41F6-838F-46571BBD8F6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7CB42D-0A7B-4E52-8487-A578E9E40860}"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ru-RU"/>
        </a:p>
      </dgm:t>
    </dgm:pt>
    <dgm:pt modelId="{F83D49B0-CCE1-402D-92A8-ED97F6896495}">
      <dgm:prSet phldrT="[Текст]"/>
      <dgm:spPr/>
      <dgm:t>
        <a:bodyPr/>
        <a:lstStyle/>
        <a:p>
          <a:pPr algn="just">
            <a:spcAft>
              <a:spcPts val="0"/>
            </a:spcAft>
          </a:pPr>
          <a:r>
            <a:rPr lang="ru-RU" dirty="0" smtClean="0"/>
            <a:t>Государственный контракт – его заключает государственный орган, орган управления государственным внебюджетным фондом, государственное казенное учреждение. </a:t>
          </a:r>
          <a:endParaRPr lang="ru-RU" dirty="0"/>
        </a:p>
      </dgm:t>
    </dgm:pt>
    <dgm:pt modelId="{3B429DAE-5DC1-4B6D-8AF0-FBAE60AE4107}" type="parTrans" cxnId="{1A927747-C881-4CF7-A972-7A8E1095D001}">
      <dgm:prSet/>
      <dgm:spPr/>
      <dgm:t>
        <a:bodyPr/>
        <a:lstStyle/>
        <a:p>
          <a:endParaRPr lang="ru-RU"/>
        </a:p>
      </dgm:t>
    </dgm:pt>
    <dgm:pt modelId="{5830BDE2-295D-4C3D-818E-3DFFA81794FF}" type="sibTrans" cxnId="{1A927747-C881-4CF7-A972-7A8E1095D001}">
      <dgm:prSet/>
      <dgm:spPr/>
      <dgm:t>
        <a:bodyPr/>
        <a:lstStyle/>
        <a:p>
          <a:endParaRPr lang="ru-RU"/>
        </a:p>
      </dgm:t>
    </dgm:pt>
    <dgm:pt modelId="{4D8CFC9F-CA18-480D-B22E-9EB64FF4F50B}">
      <dgm:prSet phldrT="[Текст]"/>
      <dgm:spPr/>
      <dgm:t>
        <a:bodyPr/>
        <a:lstStyle/>
        <a:p>
          <a:pPr algn="just">
            <a:spcAft>
              <a:spcPts val="0"/>
            </a:spcAft>
          </a:pPr>
          <a:r>
            <a:rPr lang="ru-RU" dirty="0" smtClean="0"/>
            <a:t>Муниципальный контракт – его заключает муниципальный орган, муниципальное учреждение</a:t>
          </a:r>
          <a:endParaRPr lang="ru-RU" dirty="0"/>
        </a:p>
      </dgm:t>
    </dgm:pt>
    <dgm:pt modelId="{6810FCD1-0625-4B33-9A31-787D0260B8CA}" type="parTrans" cxnId="{1CDF2D97-7D92-45FD-8E89-2304512A2265}">
      <dgm:prSet/>
      <dgm:spPr/>
      <dgm:t>
        <a:bodyPr/>
        <a:lstStyle/>
        <a:p>
          <a:endParaRPr lang="ru-RU"/>
        </a:p>
      </dgm:t>
    </dgm:pt>
    <dgm:pt modelId="{D90E3788-CFD4-4AD3-A750-F6D23B6A3427}" type="sibTrans" cxnId="{1CDF2D97-7D92-45FD-8E89-2304512A2265}">
      <dgm:prSet/>
      <dgm:spPr/>
      <dgm:t>
        <a:bodyPr/>
        <a:lstStyle/>
        <a:p>
          <a:endParaRPr lang="ru-RU"/>
        </a:p>
      </dgm:t>
    </dgm:pt>
    <dgm:pt modelId="{3F97E74D-AE52-4972-8A97-724BAFC47D23}">
      <dgm:prSet/>
      <dgm:spPr/>
      <dgm:t>
        <a:bodyPr/>
        <a:lstStyle/>
        <a:p>
          <a:pPr algn="just"/>
          <a:r>
            <a:rPr lang="ru-RU" dirty="0" smtClean="0"/>
            <a:t>Гражданско-правовой договор (контракт) заключается с иными заказчиками</a:t>
          </a:r>
          <a:endParaRPr lang="ru-RU" dirty="0"/>
        </a:p>
      </dgm:t>
    </dgm:pt>
    <dgm:pt modelId="{8BBC2B78-97C5-4FE6-BA1A-8DD0F126AAFD}" type="parTrans" cxnId="{8B7BC2E6-E533-4A8C-B2B0-C6812565D466}">
      <dgm:prSet/>
      <dgm:spPr/>
      <dgm:t>
        <a:bodyPr/>
        <a:lstStyle/>
        <a:p>
          <a:endParaRPr lang="ru-RU"/>
        </a:p>
      </dgm:t>
    </dgm:pt>
    <dgm:pt modelId="{61A9DD0B-EC70-4D68-8741-EB774CB834CE}" type="sibTrans" cxnId="{8B7BC2E6-E533-4A8C-B2B0-C6812565D466}">
      <dgm:prSet/>
      <dgm:spPr/>
      <dgm:t>
        <a:bodyPr/>
        <a:lstStyle/>
        <a:p>
          <a:endParaRPr lang="ru-RU"/>
        </a:p>
      </dgm:t>
    </dgm:pt>
    <dgm:pt modelId="{6EE35650-D7C3-4177-9652-742F0703DA22}" type="pres">
      <dgm:prSet presAssocID="{2B7CB42D-0A7B-4E52-8487-A578E9E40860}" presName="linear" presStyleCnt="0">
        <dgm:presLayoutVars>
          <dgm:animLvl val="lvl"/>
          <dgm:resizeHandles val="exact"/>
        </dgm:presLayoutVars>
      </dgm:prSet>
      <dgm:spPr/>
      <dgm:t>
        <a:bodyPr/>
        <a:lstStyle/>
        <a:p>
          <a:endParaRPr lang="ru-RU"/>
        </a:p>
      </dgm:t>
    </dgm:pt>
    <dgm:pt modelId="{B60E3A27-45EC-431A-8643-A19EFD452C4D}" type="pres">
      <dgm:prSet presAssocID="{F83D49B0-CCE1-402D-92A8-ED97F6896495}" presName="parentText" presStyleLbl="node1" presStyleIdx="0" presStyleCnt="3">
        <dgm:presLayoutVars>
          <dgm:chMax val="0"/>
          <dgm:bulletEnabled val="1"/>
        </dgm:presLayoutVars>
      </dgm:prSet>
      <dgm:spPr/>
      <dgm:t>
        <a:bodyPr/>
        <a:lstStyle/>
        <a:p>
          <a:endParaRPr lang="ru-RU"/>
        </a:p>
      </dgm:t>
    </dgm:pt>
    <dgm:pt modelId="{B8F4A069-7CD8-40DD-8531-C5C0D4D41FC1}" type="pres">
      <dgm:prSet presAssocID="{5830BDE2-295D-4C3D-818E-3DFFA81794FF}" presName="spacer" presStyleCnt="0"/>
      <dgm:spPr/>
    </dgm:pt>
    <dgm:pt modelId="{C42456B3-85A4-4892-8A89-9F76375BAA9E}" type="pres">
      <dgm:prSet presAssocID="{4D8CFC9F-CA18-480D-B22E-9EB64FF4F50B}" presName="parentText" presStyleLbl="node1" presStyleIdx="1" presStyleCnt="3">
        <dgm:presLayoutVars>
          <dgm:chMax val="0"/>
          <dgm:bulletEnabled val="1"/>
        </dgm:presLayoutVars>
      </dgm:prSet>
      <dgm:spPr/>
      <dgm:t>
        <a:bodyPr/>
        <a:lstStyle/>
        <a:p>
          <a:endParaRPr lang="ru-RU"/>
        </a:p>
      </dgm:t>
    </dgm:pt>
    <dgm:pt modelId="{B5120D97-DF1A-432C-AD58-24735AE78240}" type="pres">
      <dgm:prSet presAssocID="{D90E3788-CFD4-4AD3-A750-F6D23B6A3427}" presName="spacer" presStyleCnt="0"/>
      <dgm:spPr/>
    </dgm:pt>
    <dgm:pt modelId="{F7D85264-5693-4CA0-8C87-57786A826F3E}" type="pres">
      <dgm:prSet presAssocID="{3F97E74D-AE52-4972-8A97-724BAFC47D23}" presName="parentText" presStyleLbl="node1" presStyleIdx="2" presStyleCnt="3">
        <dgm:presLayoutVars>
          <dgm:chMax val="0"/>
          <dgm:bulletEnabled val="1"/>
        </dgm:presLayoutVars>
      </dgm:prSet>
      <dgm:spPr/>
      <dgm:t>
        <a:bodyPr/>
        <a:lstStyle/>
        <a:p>
          <a:endParaRPr lang="ru-RU"/>
        </a:p>
      </dgm:t>
    </dgm:pt>
  </dgm:ptLst>
  <dgm:cxnLst>
    <dgm:cxn modelId="{1CDF2D97-7D92-45FD-8E89-2304512A2265}" srcId="{2B7CB42D-0A7B-4E52-8487-A578E9E40860}" destId="{4D8CFC9F-CA18-480D-B22E-9EB64FF4F50B}" srcOrd="1" destOrd="0" parTransId="{6810FCD1-0625-4B33-9A31-787D0260B8CA}" sibTransId="{D90E3788-CFD4-4AD3-A750-F6D23B6A3427}"/>
    <dgm:cxn modelId="{F44B3FEC-0197-44F1-A12C-8E185A559ACD}" type="presOf" srcId="{3F97E74D-AE52-4972-8A97-724BAFC47D23}" destId="{F7D85264-5693-4CA0-8C87-57786A826F3E}" srcOrd="0" destOrd="0" presId="urn:microsoft.com/office/officeart/2005/8/layout/vList2"/>
    <dgm:cxn modelId="{8B7BC2E6-E533-4A8C-B2B0-C6812565D466}" srcId="{2B7CB42D-0A7B-4E52-8487-A578E9E40860}" destId="{3F97E74D-AE52-4972-8A97-724BAFC47D23}" srcOrd="2" destOrd="0" parTransId="{8BBC2B78-97C5-4FE6-BA1A-8DD0F126AAFD}" sibTransId="{61A9DD0B-EC70-4D68-8741-EB774CB834CE}"/>
    <dgm:cxn modelId="{D152AF8D-07A2-43DF-AF35-BAA976CA680E}" type="presOf" srcId="{F83D49B0-CCE1-402D-92A8-ED97F6896495}" destId="{B60E3A27-45EC-431A-8643-A19EFD452C4D}" srcOrd="0" destOrd="0" presId="urn:microsoft.com/office/officeart/2005/8/layout/vList2"/>
    <dgm:cxn modelId="{591380C8-8ECC-43B4-9B2C-EA09D4785507}" type="presOf" srcId="{2B7CB42D-0A7B-4E52-8487-A578E9E40860}" destId="{6EE35650-D7C3-4177-9652-742F0703DA22}" srcOrd="0" destOrd="0" presId="urn:microsoft.com/office/officeart/2005/8/layout/vList2"/>
    <dgm:cxn modelId="{1A927747-C881-4CF7-A972-7A8E1095D001}" srcId="{2B7CB42D-0A7B-4E52-8487-A578E9E40860}" destId="{F83D49B0-CCE1-402D-92A8-ED97F6896495}" srcOrd="0" destOrd="0" parTransId="{3B429DAE-5DC1-4B6D-8AF0-FBAE60AE4107}" sibTransId="{5830BDE2-295D-4C3D-818E-3DFFA81794FF}"/>
    <dgm:cxn modelId="{574BFAEE-EEB4-4704-B640-F6C208AE6BC2}" type="presOf" srcId="{4D8CFC9F-CA18-480D-B22E-9EB64FF4F50B}" destId="{C42456B3-85A4-4892-8A89-9F76375BAA9E}" srcOrd="0" destOrd="0" presId="urn:microsoft.com/office/officeart/2005/8/layout/vList2"/>
    <dgm:cxn modelId="{6178B265-AB1E-42F8-BDCE-3B875E93E735}" type="presParOf" srcId="{6EE35650-D7C3-4177-9652-742F0703DA22}" destId="{B60E3A27-45EC-431A-8643-A19EFD452C4D}" srcOrd="0" destOrd="0" presId="urn:microsoft.com/office/officeart/2005/8/layout/vList2"/>
    <dgm:cxn modelId="{932A86BB-0790-4507-9A72-507CFF333A27}" type="presParOf" srcId="{6EE35650-D7C3-4177-9652-742F0703DA22}" destId="{B8F4A069-7CD8-40DD-8531-C5C0D4D41FC1}" srcOrd="1" destOrd="0" presId="urn:microsoft.com/office/officeart/2005/8/layout/vList2"/>
    <dgm:cxn modelId="{E280F4D7-81A7-4828-A3E5-19484A530925}" type="presParOf" srcId="{6EE35650-D7C3-4177-9652-742F0703DA22}" destId="{C42456B3-85A4-4892-8A89-9F76375BAA9E}" srcOrd="2" destOrd="0" presId="urn:microsoft.com/office/officeart/2005/8/layout/vList2"/>
    <dgm:cxn modelId="{B8C0A802-A096-4B53-B8E1-EC8E58ECB258}" type="presParOf" srcId="{6EE35650-D7C3-4177-9652-742F0703DA22}" destId="{B5120D97-DF1A-432C-AD58-24735AE78240}" srcOrd="3" destOrd="0" presId="urn:microsoft.com/office/officeart/2005/8/layout/vList2"/>
    <dgm:cxn modelId="{785A5C27-9B60-4799-9B4E-52830B8A5F13}" type="presParOf" srcId="{6EE35650-D7C3-4177-9652-742F0703DA22}" destId="{F7D85264-5693-4CA0-8C87-57786A826F3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BC9645-6E0E-4475-B8D4-C523C780F5F5}" type="datetimeFigureOut">
              <a:rPr lang="ru-RU" smtClean="0"/>
              <a:pPr/>
              <a:t>07.07.2016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DA663E-1EA8-4098-958C-FBC31A946DD0}" type="slidenum">
              <a:rPr lang="ru-RU" smtClean="0"/>
              <a:pPr/>
              <a:t>‹#›</a:t>
            </a:fld>
            <a:endParaRPr lang="ru-RU"/>
          </a:p>
        </p:txBody>
      </p:sp>
    </p:spTree>
    <p:extLst>
      <p:ext uri="{BB962C8B-B14F-4D97-AF65-F5344CB8AC3E}">
        <p14:creationId xmlns:p14="http://schemas.microsoft.com/office/powerpoint/2010/main" val="55643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DA663E-1EA8-4098-958C-FBC31A946DD0}"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DA663E-1EA8-4098-958C-FBC31A946DD0}" type="slidenum">
              <a:rPr lang="ru-RU" smtClean="0"/>
              <a:pPr/>
              <a:t>80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DA663E-1EA8-4098-958C-FBC31A946DD0}"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DA663E-1EA8-4098-958C-FBC31A946DD0}" type="slidenum">
              <a:rPr lang="ru-RU" smtClean="0"/>
              <a:pPr/>
              <a:t>31</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DA663E-1EA8-4098-958C-FBC31A946DD0}" type="slidenum">
              <a:rPr lang="ru-RU" smtClean="0"/>
              <a:pPr/>
              <a:t>33</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DA663E-1EA8-4098-958C-FBC31A946DD0}" type="slidenum">
              <a:rPr lang="ru-RU" smtClean="0"/>
              <a:pPr/>
              <a:t>45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DA663E-1EA8-4098-958C-FBC31A946DD0}" type="slidenum">
              <a:rPr lang="ru-RU" smtClean="0"/>
              <a:pPr/>
              <a:t>58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DA663E-1EA8-4098-958C-FBC31A946DD0}" type="slidenum">
              <a:rPr lang="ru-RU" smtClean="0"/>
              <a:pPr/>
              <a:t>63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DA663E-1EA8-4098-958C-FBC31A946DD0}" type="slidenum">
              <a:rPr lang="ru-RU" smtClean="0"/>
              <a:pPr/>
              <a:t>64</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DA663E-1EA8-4098-958C-FBC31A946DD0}" type="slidenum">
              <a:rPr lang="ru-RU" smtClean="0"/>
              <a:pPr/>
              <a:t>65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07.07.2016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07.07.2016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07.07.2016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07.07.2016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r="52000" b="8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07.07.2016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svoevolin\Desktop\&#1084;&#1077;&#1090;&#1086;&#1076;&#1080;&#1095;&#1082;&#1080;%20&#1055;&#1056;&#1054;%202016\=&#1084;&#1077;&#1090;&#1086;&#1076;&#1080;&#1095;&#1082;&#1080;%2004-07-16\&#1055;&#1086;&#1096;&#1072;&#1075;&#1086;&#1074;&#1072;&#1103;%20&#1080;&#1085;&#1089;&#1090;&#1088;&#1091;&#1082;&#1094;&#1080;&#1103;%20...%20&#1074;%20&#1075;&#1086;&#1089;&#1091;&#1076;&#1072;&#1088;&#1089;&#1090;&#1074;&#1077;&#1085;&#1085;&#1099;&#1093;%20&#1080;%20&#1084;&#1091;&#1085;&#1080;&#1094;&#1080;&#1087;&#1072;&#1083;&#1100;&#1085;&#1099;&#1093;%20&#1079;&#1072;&#1082;&#1091;&#1087;&#1082;&#1072;&#1093;\&#1075;&#1086;&#1089;&#1079;&#1072;&#1082;&#1091;&#1087;&#1082;&#1080;.mp4"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836712"/>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ru-RU" b="1" dirty="0" smtClean="0">
                <a:solidFill>
                  <a:srgbClr val="C00000"/>
                </a:solidFill>
              </a:rPr>
              <a:t>ПРАВИТЕЛЬСТВО РОСТОВСКОЙ ОБЛАСТИ</a:t>
            </a:r>
            <a:endPar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b="1" dirty="0" smtClean="0">
              <a:solidFill>
                <a:srgbClr val="C00000"/>
              </a:solidFill>
              <a:latin typeface="Times New Roman" pitchFamily="18" charset="0"/>
              <a:ea typeface="Calibri" pitchFamily="34" charset="0"/>
              <a:cs typeface="Times New Roman" pitchFamily="18" charset="0"/>
            </a:endParaRPr>
          </a:p>
        </p:txBody>
      </p:sp>
      <p:sp>
        <p:nvSpPr>
          <p:cNvPr id="1027" name="Rectangle 3"/>
          <p:cNvSpPr>
            <a:spLocks noChangeArrowheads="1"/>
          </p:cNvSpPr>
          <p:nvPr/>
        </p:nvSpPr>
        <p:spPr bwMode="auto">
          <a:xfrm>
            <a:off x="0" y="2616588"/>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3200" b="1" dirty="0" smtClean="0">
                <a:solidFill>
                  <a:srgbClr val="000000"/>
                </a:solidFill>
                <a:latin typeface="Times New Roman" pitchFamily="18" charset="0"/>
                <a:ea typeface="Calibri" pitchFamily="34" charset="0"/>
                <a:cs typeface="Times New Roman" pitchFamily="18" charset="0"/>
              </a:rPr>
              <a:t>Пошаговая инструкция </a:t>
            </a:r>
          </a:p>
          <a:p>
            <a:pPr marL="0" marR="0" lvl="0" indent="0" algn="ctr" defTabSz="914400" rtl="0" eaLnBrk="1" fontAlgn="base" latinLnBrk="0" hangingPunct="1">
              <a:lnSpc>
                <a:spcPct val="100000"/>
              </a:lnSpc>
              <a:spcBef>
                <a:spcPct val="0"/>
              </a:spcBef>
              <a:spcAft>
                <a:spcPct val="0"/>
              </a:spcAft>
              <a:buClrTx/>
              <a:buSzTx/>
              <a:buFontTx/>
              <a:buNone/>
              <a:tabLst/>
            </a:pPr>
            <a:r>
              <a:rPr lang="ru-RU" sz="3200" b="1" dirty="0" smtClean="0">
                <a:solidFill>
                  <a:srgbClr val="000000"/>
                </a:solidFill>
                <a:latin typeface="Times New Roman" pitchFamily="18" charset="0"/>
                <a:ea typeface="Calibri" pitchFamily="34" charset="0"/>
                <a:cs typeface="Times New Roman" pitchFamily="18" charset="0"/>
              </a:rPr>
              <a:t>по участию субъектов малого и среднего бизнеса </a:t>
            </a:r>
          </a:p>
          <a:p>
            <a:pPr marL="0" marR="0" lvl="0" indent="0" algn="ctr" defTabSz="914400" rtl="0" eaLnBrk="1" fontAlgn="base" latinLnBrk="0" hangingPunct="1">
              <a:lnSpc>
                <a:spcPct val="100000"/>
              </a:lnSpc>
              <a:spcBef>
                <a:spcPct val="0"/>
              </a:spcBef>
              <a:spcAft>
                <a:spcPct val="0"/>
              </a:spcAft>
              <a:buClrTx/>
              <a:buSzTx/>
              <a:buFontTx/>
              <a:buNone/>
              <a:tabLst/>
            </a:pPr>
            <a:r>
              <a:rPr lang="ru-RU" sz="3200" b="1" dirty="0" smtClean="0">
                <a:solidFill>
                  <a:srgbClr val="000000"/>
                </a:solidFill>
                <a:latin typeface="Times New Roman" pitchFamily="18" charset="0"/>
                <a:ea typeface="Calibri" pitchFamily="34" charset="0"/>
                <a:cs typeface="Times New Roman" pitchFamily="18" charset="0"/>
              </a:rPr>
              <a:t>в государственных и муниципальных закупках</a:t>
            </a:r>
          </a:p>
        </p:txBody>
      </p:sp>
      <p:sp>
        <p:nvSpPr>
          <p:cNvPr id="1028" name="Rectangle 4"/>
          <p:cNvSpPr>
            <a:spLocks noChangeArrowheads="1"/>
          </p:cNvSpPr>
          <p:nvPr/>
        </p:nvSpPr>
        <p:spPr bwMode="auto">
          <a:xfrm>
            <a:off x="0" y="6095037"/>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г. Ростов-на-Дону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2016</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0" y="5157192"/>
            <a:ext cx="9144000" cy="400110"/>
          </a:xfrm>
          <a:prstGeom prst="rect">
            <a:avLst/>
          </a:prstGeom>
          <a:noFill/>
        </p:spPr>
        <p:txBody>
          <a:bodyPr wrap="square" rtlCol="0">
            <a:spAutoFit/>
          </a:bodyPr>
          <a:lstStyle/>
          <a:p>
            <a:pPr algn="ctr"/>
            <a:r>
              <a:rPr lang="ru-RU" sz="2000" i="1" dirty="0" smtClean="0"/>
              <a:t>Презентационное методическое пособие</a:t>
            </a:r>
            <a:endParaRPr lang="ru-RU" sz="2000" i="1" dirty="0"/>
          </a:p>
        </p:txBody>
      </p:sp>
      <p:pic>
        <p:nvPicPr>
          <p:cNvPr id="13" name="Picture 7" descr="http://remadmin.donland.ru/Data/Sites/52/media/%D1%80%D0%B5%D0%BC%D0%BE%D0%BD%D1%82%D0%BD%D0%B5%D0%BD%D1%81%D0%BA%D0%B0%D1%8F%D0%B7%D0%B5%D0%BC%D0%BB%D1%8F/%D1%81%D0%B8%D0%BC%D0%B2%D0%BE%D0%BB%D0%B8%D0%BA%D0%B0/%D1%80%D0%BE/%D0%B3%D0%B5%D1%80%D0%B1%D1%80%D0%BE.jpg"/>
          <p:cNvPicPr>
            <a:picLocks noChangeAspect="1" noChangeArrowheads="1"/>
          </p:cNvPicPr>
          <p:nvPr/>
        </p:nvPicPr>
        <p:blipFill>
          <a:blip r:embed="rId2" cstate="print"/>
          <a:srcRect/>
          <a:stretch>
            <a:fillRect/>
          </a:stretch>
        </p:blipFill>
        <p:spPr bwMode="auto">
          <a:xfrm>
            <a:off x="4211960" y="83735"/>
            <a:ext cx="720080" cy="752977"/>
          </a:xfrm>
          <a:prstGeom prst="rect">
            <a:avLst/>
          </a:prstGeom>
          <a:noFill/>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1824"/>
            <a:ext cx="8229600" cy="1143000"/>
          </a:xfrm>
        </p:spPr>
        <p:txBody>
          <a:bodyPr>
            <a:normAutofit/>
          </a:bodyPr>
          <a:lstStyle/>
          <a:p>
            <a:r>
              <a:rPr lang="ru-RU" sz="2400" b="1" dirty="0" smtClean="0"/>
              <a:t>Открытый конкурс</a:t>
            </a:r>
            <a:endParaRPr lang="ru-RU" sz="2400" b="1" dirty="0"/>
          </a:p>
        </p:txBody>
      </p:sp>
      <p:sp>
        <p:nvSpPr>
          <p:cNvPr id="21505" name="Rectangle 1"/>
          <p:cNvSpPr>
            <a:spLocks noChangeArrowheads="1"/>
          </p:cNvSpPr>
          <p:nvPr/>
        </p:nvSpPr>
        <p:spPr bwMode="auto">
          <a:xfrm>
            <a:off x="0" y="1556792"/>
            <a:ext cx="9144000" cy="98072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Под открытым конкурсом понимается конкурс, при котором информация о закупке сообщается заказчиком неограниченному кругу лиц путем размещения в единой информационной системе извещения о проведении такого конкурса, конкурсной документации и к участникам закупки предъявляются единые требования</a:t>
            </a:r>
            <a:endParaRPr kumimoji="0" lang="ru-RU" sz="1800" b="0" i="0" u="none" strike="noStrike" cap="none" normalizeH="0" baseline="0" dirty="0" smtClean="0">
              <a:ln>
                <a:noFill/>
              </a:ln>
              <a:solidFill>
                <a:schemeClr val="bg1"/>
              </a:solidFill>
              <a:effectLst/>
              <a:latin typeface="Arial" pitchFamily="34" charset="0"/>
            </a:endParaRPr>
          </a:p>
        </p:txBody>
      </p:sp>
      <p:sp>
        <p:nvSpPr>
          <p:cNvPr id="21506" name="Rectangle 2"/>
          <p:cNvSpPr>
            <a:spLocks noChangeArrowheads="1"/>
          </p:cNvSpPr>
          <p:nvPr/>
        </p:nvSpPr>
        <p:spPr bwMode="auto">
          <a:xfrm>
            <a:off x="0" y="2780928"/>
            <a:ext cx="9144000" cy="95410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Заказчик во всех случаях осуществляет закупку путем проведения открытого конкурса, </a:t>
            </a:r>
            <a:br>
              <a:rPr kumimoji="0" lang="ru-RU" sz="14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br>
            <a:r>
              <a:rPr kumimoji="0" lang="ru-RU" sz="14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за исключением случаев, предусмотренных статьями 44-ФЗ: 56 – конкурс с ограниченным участием, </a:t>
            </a:r>
            <a:br>
              <a:rPr kumimoji="0" lang="ru-RU" sz="14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br>
            <a:r>
              <a:rPr kumimoji="0" lang="ru-RU" sz="14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57 – двухэтапный конкурс, 59 – аукцион в электронной форме, 72 – запрос котировок, 83 – запрос предложений, 84 – закрытые способы определения поставщика, 93 – у единственного поставщика.</a:t>
            </a:r>
            <a:endParaRPr kumimoji="0" lang="ru-RU" sz="1800" b="0" i="0" u="none" strike="noStrike" cap="none" normalizeH="0" baseline="0" dirty="0" smtClean="0">
              <a:ln>
                <a:noFill/>
              </a:ln>
              <a:solidFill>
                <a:schemeClr val="bg1"/>
              </a:solidFill>
              <a:effectLst/>
              <a:latin typeface="Arial" pitchFamily="34" charset="0"/>
            </a:endParaRPr>
          </a:p>
        </p:txBody>
      </p:sp>
      <p:sp>
        <p:nvSpPr>
          <p:cNvPr id="6" name="Блок-схема: узел 5"/>
          <p:cNvSpPr/>
          <p:nvPr/>
        </p:nvSpPr>
        <p:spPr>
          <a:xfrm flipH="1">
            <a:off x="468464" y="4725144"/>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6512" y="4941168"/>
            <a:ext cx="1512168"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Размещение извещения, документации, проекта контракта в ЕИС</a:t>
            </a:r>
            <a:endParaRPr lang="ru-RU" sz="1400" dirty="0">
              <a:solidFill>
                <a:schemeClr val="tx1"/>
              </a:solidFill>
            </a:endParaRPr>
          </a:p>
        </p:txBody>
      </p:sp>
      <p:sp>
        <p:nvSpPr>
          <p:cNvPr id="8" name="Блок-схема: узел 7"/>
          <p:cNvSpPr/>
          <p:nvPr/>
        </p:nvSpPr>
        <p:spPr>
          <a:xfrm flipH="1">
            <a:off x="2195736" y="4725144"/>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763688" y="4869160"/>
            <a:ext cx="1080120"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Окончание подачи заявок </a:t>
            </a:r>
            <a:endParaRPr lang="ru-RU" sz="1400" dirty="0">
              <a:solidFill>
                <a:schemeClr val="tx1"/>
              </a:solidFill>
            </a:endParaRPr>
          </a:p>
        </p:txBody>
      </p:sp>
      <p:sp>
        <p:nvSpPr>
          <p:cNvPr id="10" name="Выгнутая вверх стрелка 9"/>
          <p:cNvSpPr/>
          <p:nvPr/>
        </p:nvSpPr>
        <p:spPr>
          <a:xfrm>
            <a:off x="539552" y="4365104"/>
            <a:ext cx="1800200" cy="3600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Прямоугольник 10"/>
          <p:cNvSpPr/>
          <p:nvPr/>
        </p:nvSpPr>
        <p:spPr>
          <a:xfrm>
            <a:off x="683568" y="4365104"/>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min 20</a:t>
            </a:r>
            <a:r>
              <a:rPr lang="ru-RU" sz="1600" dirty="0" smtClean="0">
                <a:solidFill>
                  <a:schemeClr val="tx1"/>
                </a:solidFill>
              </a:rPr>
              <a:t> дней</a:t>
            </a:r>
            <a:r>
              <a:rPr lang="en-US" sz="1600" dirty="0" smtClean="0">
                <a:solidFill>
                  <a:schemeClr val="tx1"/>
                </a:solidFill>
              </a:rPr>
              <a:t> </a:t>
            </a:r>
            <a:endParaRPr lang="ru-RU" sz="1600" dirty="0">
              <a:solidFill>
                <a:schemeClr val="tx1"/>
              </a:solidFill>
            </a:endParaRPr>
          </a:p>
        </p:txBody>
      </p:sp>
      <p:sp>
        <p:nvSpPr>
          <p:cNvPr id="12" name="Блок-схема: узел 11"/>
          <p:cNvSpPr/>
          <p:nvPr/>
        </p:nvSpPr>
        <p:spPr>
          <a:xfrm flipH="1">
            <a:off x="3347864" y="4725144"/>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Выгнутая вверх стрелка 12"/>
          <p:cNvSpPr/>
          <p:nvPr/>
        </p:nvSpPr>
        <p:spPr>
          <a:xfrm>
            <a:off x="2339752" y="4365104"/>
            <a:ext cx="1152128" cy="3600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Прямоугольник 13"/>
          <p:cNvSpPr/>
          <p:nvPr/>
        </p:nvSpPr>
        <p:spPr>
          <a:xfrm>
            <a:off x="2627784" y="4941168"/>
            <a:ext cx="1656184"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Вскрытие конвертов, протокол вскрытия (не позднее 1 раб. дня размещение в ЕИС)</a:t>
            </a:r>
            <a:endParaRPr lang="ru-RU" sz="1400" dirty="0">
              <a:solidFill>
                <a:schemeClr val="tx1"/>
              </a:solidFill>
            </a:endParaRPr>
          </a:p>
        </p:txBody>
      </p:sp>
      <p:sp>
        <p:nvSpPr>
          <p:cNvPr id="15" name="Блок-схема: узел 14"/>
          <p:cNvSpPr/>
          <p:nvPr/>
        </p:nvSpPr>
        <p:spPr>
          <a:xfrm flipH="1">
            <a:off x="6444208" y="4725144"/>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4932040" y="4941168"/>
            <a:ext cx="3168352"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Оценка заявок и выбор победителя,</a:t>
            </a:r>
          </a:p>
          <a:p>
            <a:pPr algn="ctr"/>
            <a:r>
              <a:rPr lang="ru-RU" sz="1400" dirty="0" smtClean="0">
                <a:solidFill>
                  <a:schemeClr val="tx1"/>
                </a:solidFill>
              </a:rPr>
              <a:t>протокол рассмотрения и оценки (не позднее 1 раб. дня размещение в ЕИС)</a:t>
            </a:r>
            <a:endParaRPr lang="ru-RU" sz="1400" dirty="0">
              <a:solidFill>
                <a:schemeClr val="tx1"/>
              </a:solidFill>
            </a:endParaRPr>
          </a:p>
        </p:txBody>
      </p:sp>
      <p:sp>
        <p:nvSpPr>
          <p:cNvPr id="17" name="Выгнутая вверх стрелка 16"/>
          <p:cNvSpPr/>
          <p:nvPr/>
        </p:nvSpPr>
        <p:spPr>
          <a:xfrm>
            <a:off x="3491880" y="4365104"/>
            <a:ext cx="3096344" cy="3600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 name="Блок-схема: узел 17"/>
          <p:cNvSpPr/>
          <p:nvPr/>
        </p:nvSpPr>
        <p:spPr>
          <a:xfrm flipH="1">
            <a:off x="8532440" y="4725144"/>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9" name="Прямая соединительная линия 18"/>
          <p:cNvCxnSpPr/>
          <p:nvPr/>
        </p:nvCxnSpPr>
        <p:spPr>
          <a:xfrm>
            <a:off x="539552" y="4797152"/>
            <a:ext cx="799200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8172400" y="4869160"/>
            <a:ext cx="93610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Контракт</a:t>
            </a:r>
            <a:endParaRPr lang="ru-RU" sz="1400" dirty="0">
              <a:solidFill>
                <a:schemeClr val="tx1"/>
              </a:solidFill>
            </a:endParaRPr>
          </a:p>
        </p:txBody>
      </p:sp>
      <p:sp>
        <p:nvSpPr>
          <p:cNvPr id="21" name="Выгнутая вверх стрелка 20"/>
          <p:cNvSpPr/>
          <p:nvPr/>
        </p:nvSpPr>
        <p:spPr>
          <a:xfrm>
            <a:off x="6588224" y="4365104"/>
            <a:ext cx="2088232" cy="3600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2" name="Прямоугольник 21"/>
          <p:cNvSpPr/>
          <p:nvPr/>
        </p:nvSpPr>
        <p:spPr>
          <a:xfrm>
            <a:off x="4283968" y="4365104"/>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max 20</a:t>
            </a:r>
            <a:r>
              <a:rPr lang="ru-RU" sz="1600" dirty="0" smtClean="0">
                <a:solidFill>
                  <a:schemeClr val="tx1"/>
                </a:solidFill>
              </a:rPr>
              <a:t> дней</a:t>
            </a:r>
            <a:r>
              <a:rPr lang="en-US" sz="1600" dirty="0" smtClean="0">
                <a:solidFill>
                  <a:schemeClr val="tx1"/>
                </a:solidFill>
              </a:rPr>
              <a:t> </a:t>
            </a:r>
            <a:endParaRPr lang="ru-RU" sz="1600" dirty="0">
              <a:solidFill>
                <a:schemeClr val="tx1"/>
              </a:solidFill>
            </a:endParaRPr>
          </a:p>
        </p:txBody>
      </p:sp>
      <p:sp>
        <p:nvSpPr>
          <p:cNvPr id="23" name="Прямоугольник 22"/>
          <p:cNvSpPr/>
          <p:nvPr/>
        </p:nvSpPr>
        <p:spPr>
          <a:xfrm>
            <a:off x="6948264" y="4365104"/>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от 10</a:t>
            </a:r>
            <a:r>
              <a:rPr lang="en-US" sz="1600" dirty="0" smtClean="0">
                <a:solidFill>
                  <a:schemeClr val="tx1"/>
                </a:solidFill>
              </a:rPr>
              <a:t> </a:t>
            </a:r>
            <a:r>
              <a:rPr lang="ru-RU" sz="1600" dirty="0" smtClean="0">
                <a:solidFill>
                  <a:schemeClr val="tx1"/>
                </a:solidFill>
              </a:rPr>
              <a:t>до </a:t>
            </a:r>
            <a:r>
              <a:rPr lang="en-US" sz="1600" dirty="0" smtClean="0">
                <a:solidFill>
                  <a:schemeClr val="tx1"/>
                </a:solidFill>
              </a:rPr>
              <a:t>20</a:t>
            </a:r>
            <a:r>
              <a:rPr lang="ru-RU" sz="1600" dirty="0" smtClean="0">
                <a:solidFill>
                  <a:schemeClr val="tx1"/>
                </a:solidFill>
              </a:rPr>
              <a:t> дней</a:t>
            </a:r>
            <a:r>
              <a:rPr lang="en-US" sz="1600" dirty="0" smtClean="0">
                <a:solidFill>
                  <a:schemeClr val="tx1"/>
                </a:solidFill>
              </a:rPr>
              <a:t> </a:t>
            </a:r>
            <a:endParaRPr lang="ru-RU" sz="1600"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96752"/>
            <a:ext cx="8229600" cy="1143000"/>
          </a:xfrm>
        </p:spPr>
        <p:txBody>
          <a:bodyPr>
            <a:normAutofit/>
          </a:bodyPr>
          <a:lstStyle/>
          <a:p>
            <a:r>
              <a:rPr lang="ru-RU" sz="2400" b="1" dirty="0" smtClean="0"/>
              <a:t>Открытый конкурс</a:t>
            </a:r>
            <a:endParaRPr lang="ru-RU" sz="2400" b="1" dirty="0"/>
          </a:p>
        </p:txBody>
      </p:sp>
      <p:sp>
        <p:nvSpPr>
          <p:cNvPr id="4" name="Прямоугольник 3"/>
          <p:cNvSpPr/>
          <p:nvPr/>
        </p:nvSpPr>
        <p:spPr>
          <a:xfrm>
            <a:off x="1115616" y="2204864"/>
            <a:ext cx="7056784" cy="38164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ru-RU" sz="2200" dirty="0" smtClean="0"/>
              <a:t>Заказчик в срок не позднее, чем за 5 дней до окончания срока подачи заявок на участие в открытом конкурсе вправе внести изменения в конкурсную документацию или отменить конкурсную процедуру! В извещении указывается дата время и место заседаний конкурсной комиссии заказчика, на которых состоятся вскрытие конвертов с заявками участников, рассмотрение и оценка заявок. Участник конкурса вправе принять участие в заседании комиссии заказчика на этапе вскрытия конвертов, произвести аудио и видеозапись. Все протоколы заседаний комиссий размещаются в ЕИС</a:t>
            </a:r>
            <a:endParaRPr lang="ru-RU" sz="2200"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1824"/>
            <a:ext cx="8229600" cy="1143000"/>
          </a:xfrm>
        </p:spPr>
        <p:txBody>
          <a:bodyPr>
            <a:normAutofit/>
          </a:bodyPr>
          <a:lstStyle/>
          <a:p>
            <a:r>
              <a:rPr lang="ru-RU" sz="2400" b="1" dirty="0" smtClean="0"/>
              <a:t>Конкурс с ограниченным участием</a:t>
            </a:r>
            <a:endParaRPr lang="ru-RU" sz="2400" b="1" dirty="0"/>
          </a:p>
        </p:txBody>
      </p:sp>
      <p:sp>
        <p:nvSpPr>
          <p:cNvPr id="23553" name="Rectangle 1"/>
          <p:cNvSpPr>
            <a:spLocks noChangeArrowheads="1"/>
          </p:cNvSpPr>
          <p:nvPr/>
        </p:nvSpPr>
        <p:spPr bwMode="auto">
          <a:xfrm>
            <a:off x="0" y="1458650"/>
            <a:ext cx="9144000" cy="175432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ea typeface="Calibri" pitchFamily="34" charset="0"/>
                <a:cs typeface="Times New Roman" pitchFamily="18" charset="0"/>
              </a:rPr>
              <a:t>Это конкурс, при котором информация о закупке сообщается заказчиком неограниченному кругу лиц путем размещения в единой информационной системе извещения о проведении такого конкурса и конкурсной документации, к участникам закупки предъявляются единые требования и дополнительные требования. Победитель такого конкурса определяется из числа участников закупки, прошедших </a:t>
            </a:r>
            <a:r>
              <a:rPr kumimoji="0" lang="ru-RU" b="0" i="0" u="none" strike="noStrike" cap="none" normalizeH="0" baseline="0" dirty="0" err="1" smtClean="0">
                <a:ln>
                  <a:noFill/>
                </a:ln>
                <a:solidFill>
                  <a:schemeClr val="bg1"/>
                </a:solidFill>
                <a:effectLst/>
                <a:ea typeface="Calibri" pitchFamily="34" charset="0"/>
                <a:cs typeface="Times New Roman" pitchFamily="18" charset="0"/>
              </a:rPr>
              <a:t>предквалификационный</a:t>
            </a:r>
            <a:r>
              <a:rPr kumimoji="0" lang="ru-RU" b="0" i="0" u="none" strike="noStrike" cap="none" normalizeH="0" baseline="0" dirty="0" smtClean="0">
                <a:ln>
                  <a:noFill/>
                </a:ln>
                <a:solidFill>
                  <a:schemeClr val="bg1"/>
                </a:solidFill>
                <a:effectLst/>
                <a:ea typeface="Calibri" pitchFamily="34" charset="0"/>
                <a:cs typeface="Times New Roman" pitchFamily="18" charset="0"/>
              </a:rPr>
              <a:t> отбор.</a:t>
            </a:r>
            <a:endParaRPr kumimoji="0" lang="ru-RU" sz="2400" b="0" i="0" u="none" strike="noStrike" cap="none" normalizeH="0" baseline="0" dirty="0" smtClean="0">
              <a:ln>
                <a:noFill/>
              </a:ln>
              <a:solidFill>
                <a:schemeClr val="bg1"/>
              </a:solidFill>
              <a:effectLst/>
            </a:endParaRPr>
          </a:p>
        </p:txBody>
      </p:sp>
      <p:sp>
        <p:nvSpPr>
          <p:cNvPr id="7" name="TextBox 6"/>
          <p:cNvSpPr txBox="1"/>
          <p:nvPr/>
        </p:nvSpPr>
        <p:spPr>
          <a:xfrm>
            <a:off x="0" y="3255367"/>
            <a:ext cx="9144000" cy="461665"/>
          </a:xfrm>
          <a:prstGeom prst="rect">
            <a:avLst/>
          </a:prstGeom>
          <a:noFill/>
        </p:spPr>
        <p:txBody>
          <a:bodyPr wrap="square" rtlCol="0">
            <a:spAutoFit/>
          </a:bodyPr>
          <a:lstStyle/>
          <a:p>
            <a:pPr algn="ctr"/>
            <a:r>
              <a:rPr lang="ru-RU" sz="2400" b="1" dirty="0" smtClean="0"/>
              <a:t>Случаи проведения конкурса с ограниченным участием</a:t>
            </a:r>
            <a:endParaRPr lang="ru-RU" sz="2400" b="1" dirty="0"/>
          </a:p>
        </p:txBody>
      </p:sp>
      <p:sp>
        <p:nvSpPr>
          <p:cNvPr id="8" name="Прямоугольник 7"/>
          <p:cNvSpPr/>
          <p:nvPr/>
        </p:nvSpPr>
        <p:spPr>
          <a:xfrm>
            <a:off x="0" y="3717032"/>
            <a:ext cx="9144000" cy="16561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dirty="0" smtClean="0"/>
              <a:t>При закупке работ и услуг, связанных: </a:t>
            </a:r>
          </a:p>
          <a:p>
            <a:r>
              <a:rPr lang="ru-RU" dirty="0" smtClean="0"/>
              <a:t>– с сохранением объектов культурного наследия; </a:t>
            </a:r>
          </a:p>
          <a:p>
            <a:r>
              <a:rPr lang="ru-RU" dirty="0" smtClean="0"/>
              <a:t>– с реставрацией музейных экспонатов, редких документов;</a:t>
            </a:r>
          </a:p>
          <a:p>
            <a:r>
              <a:rPr lang="ru-RU" dirty="0" smtClean="0"/>
              <a:t> – с необходимостью допуска подрядчика (исполнителя) к музейным, архивным, библиотечным базам данных, музейным хранилищам, системам их безопасности</a:t>
            </a:r>
          </a:p>
        </p:txBody>
      </p:sp>
      <p:sp>
        <p:nvSpPr>
          <p:cNvPr id="9" name="Прямоугольник 8"/>
          <p:cNvSpPr/>
          <p:nvPr/>
        </p:nvSpPr>
        <p:spPr>
          <a:xfrm>
            <a:off x="0" y="5445224"/>
            <a:ext cx="9144000" cy="12241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dirty="0" smtClean="0"/>
              <a:t>При закупке товаров, работ, услуг, по причине их технической и (или) технологической сложности, инновационного, высокотехнологичного или специализированного характера способны осуществить только поставщики (подрядчики, исполнители), имеющие необходимый уровень квалификации</a:t>
            </a:r>
            <a:endParaRPr lang="ru-RU"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412776"/>
            <a:ext cx="8229600" cy="1143000"/>
          </a:xfrm>
        </p:spPr>
        <p:txBody>
          <a:bodyPr>
            <a:normAutofit/>
          </a:bodyPr>
          <a:lstStyle/>
          <a:p>
            <a:r>
              <a:rPr lang="ru-RU" sz="2400" b="1" dirty="0" smtClean="0"/>
              <a:t>Двухэтапный конкурс</a:t>
            </a:r>
            <a:endParaRPr lang="ru-RU" sz="2400" b="1" dirty="0"/>
          </a:p>
        </p:txBody>
      </p:sp>
      <p:sp>
        <p:nvSpPr>
          <p:cNvPr id="25601" name="Rectangle 1"/>
          <p:cNvSpPr>
            <a:spLocks noChangeArrowheads="1"/>
          </p:cNvSpPr>
          <p:nvPr/>
        </p:nvSpPr>
        <p:spPr bwMode="auto">
          <a:xfrm>
            <a:off x="0" y="2564904"/>
            <a:ext cx="9144000" cy="147732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ea typeface="Calibri" pitchFamily="34" charset="0"/>
                <a:cs typeface="Times New Roman" pitchFamily="18" charset="0"/>
              </a:rPr>
              <a:t>Под двухэтапным конкурсом понимается конкурс, при котором информация о закупке сообщается заказчиком неограниченному кругу лиц путем размещения в единой информационной системе извещения о проведении такого конкурса и конкурсной документации. К участникам закупки предъявляются единые требования либо единые требования и дополнительные требования. </a:t>
            </a:r>
            <a:endParaRPr kumimoji="0" lang="ru-RU" sz="2400" b="0" i="0" u="none" strike="noStrike" cap="none" normalizeH="0" baseline="0" dirty="0" smtClean="0">
              <a:ln>
                <a:noFill/>
              </a:ln>
              <a:solidFill>
                <a:schemeClr val="bg1"/>
              </a:solidFill>
              <a:effectLst/>
            </a:endParaRPr>
          </a:p>
        </p:txBody>
      </p:sp>
      <p:sp>
        <p:nvSpPr>
          <p:cNvPr id="25602" name="Rectangle 2"/>
          <p:cNvSpPr>
            <a:spLocks noChangeArrowheads="1"/>
          </p:cNvSpPr>
          <p:nvPr/>
        </p:nvSpPr>
        <p:spPr bwMode="auto">
          <a:xfrm>
            <a:off x="0" y="4293096"/>
            <a:ext cx="9144000" cy="147732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ea typeface="Calibri" pitchFamily="34" charset="0"/>
                <a:cs typeface="Times New Roman" pitchFamily="18" charset="0"/>
              </a:rPr>
              <a:t>Победителем такого конкурса признается участник двухэтапного конкурса, принявший участие в проведении обоих этапов такого конкурса (в том числе прошедший </a:t>
            </a:r>
            <a:r>
              <a:rPr kumimoji="0" lang="ru-RU" b="0" i="0" u="none" strike="noStrike" cap="none" normalizeH="0" baseline="0" dirty="0" err="1" smtClean="0">
                <a:ln>
                  <a:noFill/>
                </a:ln>
                <a:solidFill>
                  <a:schemeClr val="bg1"/>
                </a:solidFill>
                <a:effectLst/>
                <a:ea typeface="Calibri" pitchFamily="34" charset="0"/>
                <a:cs typeface="Times New Roman" pitchFamily="18" charset="0"/>
              </a:rPr>
              <a:t>предквалификационный</a:t>
            </a:r>
            <a:r>
              <a:rPr kumimoji="0" lang="ru-RU" b="0" i="0" u="none" strike="noStrike" cap="none" normalizeH="0" baseline="0" dirty="0" smtClean="0">
                <a:ln>
                  <a:noFill/>
                </a:ln>
                <a:solidFill>
                  <a:schemeClr val="bg1"/>
                </a:solidFill>
                <a:effectLst/>
                <a:ea typeface="Calibri" pitchFamily="34" charset="0"/>
                <a:cs typeface="Times New Roman" pitchFamily="18" charset="0"/>
              </a:rPr>
              <a:t> отбор на первом этапе в случае установления дополнительных требований к участникам такого конкурса) и предложивший лучшие условия исполнения контракта по результатам второго этапа такого конкурса. </a:t>
            </a:r>
            <a:endParaRPr kumimoji="0" lang="ru-RU" sz="2400" b="0" i="0" u="none" strike="noStrike" cap="none" normalizeH="0" baseline="0" dirty="0" smtClean="0">
              <a:ln>
                <a:noFill/>
              </a:ln>
              <a:solidFill>
                <a:schemeClr val="bg1"/>
              </a:solidFill>
              <a:effectLst/>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73832"/>
            <a:ext cx="8229600" cy="1143000"/>
          </a:xfrm>
        </p:spPr>
        <p:txBody>
          <a:bodyPr>
            <a:noAutofit/>
          </a:bodyPr>
          <a:lstStyle/>
          <a:p>
            <a:r>
              <a:rPr lang="ru-RU" sz="2400" b="1" dirty="0" smtClean="0">
                <a:latin typeface="+mn-lt"/>
              </a:rPr>
              <a:t>Условия и этапы проведения двухэтапного конкурса</a:t>
            </a:r>
            <a:endParaRPr lang="ru-RU" sz="2400" b="1" dirty="0">
              <a:latin typeface="+mn-lt"/>
            </a:endParaRPr>
          </a:p>
        </p:txBody>
      </p:sp>
      <p:sp>
        <p:nvSpPr>
          <p:cNvPr id="26625" name="Rectangle 1"/>
          <p:cNvSpPr>
            <a:spLocks noChangeArrowheads="1"/>
          </p:cNvSpPr>
          <p:nvPr/>
        </p:nvSpPr>
        <p:spPr bwMode="auto">
          <a:xfrm>
            <a:off x="0" y="1556792"/>
            <a:ext cx="9144000" cy="18774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bg1"/>
                </a:solidFill>
                <a:effectLst/>
                <a:ea typeface="Calibri" pitchFamily="34" charset="0"/>
                <a:cs typeface="Times New Roman" pitchFamily="18" charset="0"/>
              </a:rPr>
              <a:t>Заказчик вправе провести двухэтапный конкурс при одновременном соблюдении 2 условий:</a:t>
            </a:r>
            <a:endParaRPr kumimoji="0" lang="ru-RU" sz="1600" b="0" i="0" u="none" strike="noStrike" cap="none" normalizeH="0" baseline="0" dirty="0" smtClean="0">
              <a:ln>
                <a:noFill/>
              </a:ln>
              <a:solidFill>
                <a:schemeClr val="bg1"/>
              </a:solidFill>
              <a:effectLst/>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bg1"/>
                </a:solidFill>
                <a:effectLst/>
                <a:ea typeface="Calibri" pitchFamily="34" charset="0"/>
                <a:cs typeface="Times New Roman" pitchFamily="18" charset="0"/>
              </a:rPr>
              <a:t> 1) конкурс проводится для заключения контракта на проведение научных исследований, проектных работ, экспериментов, изысканий, на поставку инновационной и высокотехнологичной продукции, </a:t>
            </a:r>
            <a:r>
              <a:rPr kumimoji="0" lang="ru-RU" sz="1600" b="0" i="0" u="none" strike="noStrike" cap="none" normalizeH="0" baseline="0" dirty="0" err="1" smtClean="0">
                <a:ln>
                  <a:noFill/>
                </a:ln>
                <a:solidFill>
                  <a:schemeClr val="bg1"/>
                </a:solidFill>
                <a:effectLst/>
                <a:ea typeface="Calibri" pitchFamily="34" charset="0"/>
                <a:cs typeface="Times New Roman" pitchFamily="18" charset="0"/>
              </a:rPr>
              <a:t>энергосервисного</a:t>
            </a:r>
            <a:r>
              <a:rPr kumimoji="0" lang="ru-RU" sz="1600" b="0" i="0" u="none" strike="noStrike" cap="none" normalizeH="0" baseline="0" dirty="0" smtClean="0">
                <a:ln>
                  <a:noFill/>
                </a:ln>
                <a:solidFill>
                  <a:schemeClr val="bg1"/>
                </a:solidFill>
                <a:effectLst/>
                <a:ea typeface="Calibri" pitchFamily="34" charset="0"/>
                <a:cs typeface="Times New Roman" pitchFamily="18" charset="0"/>
              </a:rPr>
              <a:t> контракта, а также в целях создания литературных произведений, произведений искусства, исполнения (как результата интеллектуальной деятельности) </a:t>
            </a:r>
            <a:endParaRPr kumimoji="0" lang="ru-RU" sz="1600" b="0" i="0" u="none" strike="noStrike" cap="none" normalizeH="0" baseline="0" dirty="0" smtClean="0">
              <a:ln>
                <a:noFill/>
              </a:ln>
              <a:solidFill>
                <a:schemeClr val="bg1"/>
              </a:solidFill>
              <a:effectLst/>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bg1"/>
                </a:solidFill>
                <a:effectLst/>
                <a:ea typeface="Calibri" pitchFamily="34" charset="0"/>
                <a:cs typeface="Times New Roman" pitchFamily="18" charset="0"/>
              </a:rPr>
              <a:t>2) для уточнения характеристик объекта закупки необходимо провести его обсуждение с участниками закупки</a:t>
            </a:r>
            <a:endParaRPr kumimoji="0" lang="ru-RU" sz="1600" b="0" i="0" u="none" strike="noStrike" cap="none" normalizeH="0" baseline="0" dirty="0" smtClean="0">
              <a:ln>
                <a:noFill/>
              </a:ln>
              <a:solidFill>
                <a:schemeClr val="bg1"/>
              </a:solidFill>
              <a:effectLst/>
            </a:endParaRPr>
          </a:p>
        </p:txBody>
      </p:sp>
      <p:sp>
        <p:nvSpPr>
          <p:cNvPr id="26626" name="Rectangle 2"/>
          <p:cNvSpPr>
            <a:spLocks noChangeArrowheads="1"/>
          </p:cNvSpPr>
          <p:nvPr/>
        </p:nvSpPr>
        <p:spPr bwMode="auto">
          <a:xfrm>
            <a:off x="0" y="3345954"/>
            <a:ext cx="9144000" cy="353943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I этап –</a:t>
            </a:r>
            <a:r>
              <a:rPr kumimoji="0" lang="ru-RU" sz="1600" b="0" i="0" u="none" strike="noStrike" cap="none" normalizeH="0" dirty="0" smtClean="0">
                <a:ln>
                  <a:noFill/>
                </a:ln>
                <a:solidFill>
                  <a:schemeClr val="tx1"/>
                </a:solidFill>
                <a:effectLst/>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участниками подаются предварительные заявки на участие в конкурсе без фиксации конкретной предлагаемой цены. При этом при проведении первого этапа от потенциальных участников не требуется обеспечение поданных заявок. Именно по результатам рассмотрения первоначальных конкурсных заявок заказчик при необходимости уточняет ранее изложенные в конкурсной документации</a:t>
            </a:r>
            <a:r>
              <a:rPr kumimoji="0" lang="ru-RU" sz="1600" b="0" i="0" u="none" strike="noStrike" cap="none" normalizeH="0" dirty="0" smtClean="0">
                <a:ln>
                  <a:noFill/>
                </a:ln>
                <a:solidFill>
                  <a:schemeClr val="tx1"/>
                </a:solidFill>
                <a:effectLst/>
                <a:ea typeface="Calibri" pitchFamily="34" charset="0"/>
                <a:cs typeface="Times New Roman" pitchFamily="18" charset="0"/>
              </a:rPr>
              <a:t> требования.</a:t>
            </a:r>
            <a:endParaRPr kumimoji="0" lang="ru-RU" sz="1600" b="0" i="0" u="none" strike="noStrike" cap="none" normalizeH="0" baseline="0" dirty="0" smtClean="0">
              <a:ln>
                <a:noFill/>
              </a:ln>
              <a:solidFill>
                <a:schemeClr val="tx1"/>
              </a:solidFill>
              <a:effectLst/>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Срок проведения первого этапа двухэтапного конкурса не может превышать 20 дней с даты вскрытия конвертов. В завершение первого этапа двухэтапного конкурса всем участникам сообщается о внесенных в «закупочные» документы изменениях, одновременно данные сведения подлежат официальной публикации в ЕИС. </a:t>
            </a:r>
            <a:endParaRPr kumimoji="0" lang="ru-RU" sz="1600" b="0" i="0" u="none" strike="noStrike" cap="none" normalizeH="0" baseline="0" dirty="0" smtClean="0">
              <a:ln>
                <a:noFill/>
              </a:ln>
              <a:solidFill>
                <a:schemeClr val="tx1"/>
              </a:solidFill>
              <a:effectLst/>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II этап – лицам, участвующим в первом этапе, предоставляется право направить в адрес заказчика окончательный вариант конкурсной заявки, в которой уже необходимо отразить предлагаемые условия с учетом внесенных заказчиком изменений, а также указать цену контракта. Также участники могут полностью отказаться от дальнейшего участия в двухэтапном конкурсе</a:t>
            </a:r>
            <a:r>
              <a:rPr lang="ru-RU" sz="1600" dirty="0" smtClean="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Сроки проведения II этапа соответствуют срокам проведения открытого конкурса.</a:t>
            </a:r>
            <a:endParaRPr kumimoji="0" lang="ru-RU" sz="1600" b="0" i="0" u="none" strike="noStrike" cap="none" normalizeH="0" baseline="0" dirty="0" smtClean="0">
              <a:ln>
                <a:noFill/>
              </a:ln>
              <a:solidFill>
                <a:schemeClr val="tx1"/>
              </a:solidFill>
              <a:effectLst/>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1824"/>
            <a:ext cx="8229600" cy="1143000"/>
          </a:xfrm>
        </p:spPr>
        <p:txBody>
          <a:bodyPr>
            <a:normAutofit/>
          </a:bodyPr>
          <a:lstStyle/>
          <a:p>
            <a:r>
              <a:rPr lang="ru-RU" sz="2400" b="1" dirty="0" smtClean="0"/>
              <a:t>Электронный аукцион. Случаи проведения</a:t>
            </a:r>
            <a:endParaRPr lang="ru-RU" sz="2400" b="1" dirty="0"/>
          </a:p>
        </p:txBody>
      </p:sp>
      <p:sp>
        <p:nvSpPr>
          <p:cNvPr id="4" name="Прямоугольник 3"/>
          <p:cNvSpPr/>
          <p:nvPr/>
        </p:nvSpPr>
        <p:spPr>
          <a:xfrm>
            <a:off x="197768" y="1484784"/>
            <a:ext cx="8694712" cy="175432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ru-RU" dirty="0" smtClean="0"/>
              <a:t>Под аукционом в электронной форме (электронным аукционом) понимается аукцион, при котором информация о закупке сообщается заказчиком неограниченному кругу лиц путем размещения в единой информационной системе извещения о проведении такого аукциона и документации о нем, к участникам закупки предъявляются единые требования и дополнительные требования, проведение такого аукциона обеспечивается на электронной площадке ее оператором.</a:t>
            </a:r>
            <a:endParaRPr lang="ru-RU" dirty="0"/>
          </a:p>
        </p:txBody>
      </p:sp>
      <p:sp>
        <p:nvSpPr>
          <p:cNvPr id="5" name="Прямоугольник 4"/>
          <p:cNvSpPr/>
          <p:nvPr/>
        </p:nvSpPr>
        <p:spPr>
          <a:xfrm>
            <a:off x="216024" y="3341891"/>
            <a:ext cx="8676456" cy="203132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ru-RU" dirty="0" smtClean="0"/>
              <a:t>Заказчик обязан проводить электронный аукцион в случае, если осуществляются закупки товаров, работ, услуг, включенных в: </a:t>
            </a:r>
          </a:p>
          <a:p>
            <a:pPr algn="just"/>
            <a:r>
              <a:rPr lang="ru-RU" dirty="0" smtClean="0"/>
              <a:t>1. Перечень, установленный распоряжением Правительства РФ от 31.10.2013 г. №2019-р</a:t>
            </a:r>
          </a:p>
          <a:p>
            <a:pPr algn="just"/>
            <a:r>
              <a:rPr lang="ru-RU" dirty="0" smtClean="0"/>
              <a:t>2. Дополнительный перечень, установленный высшим исполнительным органом государственной власти субъекта Российской Федерации при осуществлении закупок товаров, работ, услуг для обеспечения нужд субъекта РФ</a:t>
            </a:r>
          </a:p>
        </p:txBody>
      </p:sp>
      <p:sp>
        <p:nvSpPr>
          <p:cNvPr id="6" name="Прямоугольник 5"/>
          <p:cNvSpPr/>
          <p:nvPr/>
        </p:nvSpPr>
        <p:spPr>
          <a:xfrm>
            <a:off x="179512" y="5469031"/>
            <a:ext cx="8712968"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ru-RU" dirty="0" smtClean="0"/>
              <a:t>Заказчик вправе проводить электронные аукционы при закупках товаров (работ, услуг), которые не включены в указанные перечни в том случае, когда существует возможность сформулировать подробное и точное описание объекта закупки, а критерии определения победителя имеют количественную и денежную оценку</a:t>
            </a:r>
            <a:endParaRPr lang="ru-RU"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17848"/>
            <a:ext cx="8229600" cy="1143000"/>
          </a:xfrm>
        </p:spPr>
        <p:txBody>
          <a:bodyPr>
            <a:normAutofit/>
          </a:bodyPr>
          <a:lstStyle/>
          <a:p>
            <a:r>
              <a:rPr lang="ru-RU" sz="2400" b="1" dirty="0" smtClean="0"/>
              <a:t>Извещение о проведении аукциона</a:t>
            </a:r>
            <a:endParaRPr lang="ru-RU" sz="2400" b="1" dirty="0"/>
          </a:p>
        </p:txBody>
      </p:sp>
      <p:sp>
        <p:nvSpPr>
          <p:cNvPr id="4" name="Прямоугольник 3"/>
          <p:cNvSpPr/>
          <p:nvPr/>
        </p:nvSpPr>
        <p:spPr>
          <a:xfrm>
            <a:off x="467544" y="1844824"/>
            <a:ext cx="8352928" cy="3693319"/>
          </a:xfrm>
          <a:prstGeom prst="rect">
            <a:avLst/>
          </a:prstGeom>
        </p:spPr>
        <p:txBody>
          <a:bodyPr wrap="square">
            <a:spAutoFit/>
          </a:bodyPr>
          <a:lstStyle/>
          <a:p>
            <a:pPr algn="just"/>
            <a:r>
              <a:rPr lang="ru-RU" dirty="0" smtClean="0"/>
              <a:t>Наряду с обязательной информацией, в извещении указываются: </a:t>
            </a:r>
          </a:p>
          <a:p>
            <a:pPr algn="just"/>
            <a:r>
              <a:rPr lang="ru-RU" dirty="0" smtClean="0"/>
              <a:t>1) адрес электронной площадки в Интернете; </a:t>
            </a:r>
          </a:p>
          <a:p>
            <a:pPr algn="just"/>
            <a:r>
              <a:rPr lang="ru-RU" dirty="0" smtClean="0"/>
              <a:t>2) дата окончания срока рассмотрения заявок на участие в таком аукционе;</a:t>
            </a:r>
          </a:p>
          <a:p>
            <a:pPr algn="just"/>
            <a:r>
              <a:rPr lang="ru-RU" dirty="0" smtClean="0"/>
              <a:t> 3) дата проведения аукциона. Если она приходится на нерабочий день, день проведения аукциона переносится на следующий за ним рабочий день;</a:t>
            </a:r>
          </a:p>
          <a:p>
            <a:pPr algn="just"/>
            <a:r>
              <a:rPr lang="ru-RU" dirty="0" smtClean="0"/>
              <a:t>4) реквизиты счета для внесения денежных средств в качестве обеспечения заявок участников такого аукциона и размер данного обеспечения; </a:t>
            </a:r>
          </a:p>
          <a:p>
            <a:pPr algn="just"/>
            <a:r>
              <a:rPr lang="ru-RU" dirty="0" smtClean="0"/>
              <a:t>5) преимущества, предоставляемые заказчиком учреждениям УИС, организациям инвалидов, субъектам малого предпринимательства, со- </a:t>
            </a:r>
            <a:r>
              <a:rPr lang="ru-RU" dirty="0" err="1" smtClean="0"/>
              <a:t>циально</a:t>
            </a:r>
            <a:r>
              <a:rPr lang="ru-RU" dirty="0" smtClean="0"/>
              <a:t> ориентированным некоммерческим организациям (ст. 28-30 44-фз); </a:t>
            </a:r>
          </a:p>
          <a:p>
            <a:pPr algn="just"/>
            <a:r>
              <a:rPr lang="ru-RU" dirty="0" smtClean="0"/>
              <a:t>6) предъявляемые участникам аукциона требования и исчерпываю- </a:t>
            </a:r>
            <a:r>
              <a:rPr lang="ru-RU" dirty="0" err="1" smtClean="0"/>
              <a:t>щий</a:t>
            </a:r>
            <a:r>
              <a:rPr lang="ru-RU" dirty="0" smtClean="0"/>
              <a:t> перечень документов, которые должны быть представлены участниками аукциона в соответствии с </a:t>
            </a:r>
            <a:r>
              <a:rPr lang="ru-RU" dirty="0" err="1" smtClean="0"/>
              <a:t>пп</a:t>
            </a:r>
            <a:r>
              <a:rPr lang="ru-RU" dirty="0" smtClean="0"/>
              <a:t>. 1, п. 1 и п. 2 ст. 31 44-фз (при наличии таких требований). </a:t>
            </a:r>
            <a:endParaRPr lang="ru-RU"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61864"/>
            <a:ext cx="8229600" cy="1143000"/>
          </a:xfrm>
        </p:spPr>
        <p:txBody>
          <a:bodyPr>
            <a:normAutofit/>
          </a:bodyPr>
          <a:lstStyle/>
          <a:p>
            <a:r>
              <a:rPr lang="ru-RU" sz="2400" b="1" dirty="0" smtClean="0"/>
              <a:t>Заявка на электронный аукцион</a:t>
            </a:r>
            <a:endParaRPr lang="ru-RU" sz="2400" b="1" dirty="0"/>
          </a:p>
        </p:txBody>
      </p:sp>
      <p:sp>
        <p:nvSpPr>
          <p:cNvPr id="4" name="Прямоугольник 3"/>
          <p:cNvSpPr/>
          <p:nvPr/>
        </p:nvSpPr>
        <p:spPr>
          <a:xfrm>
            <a:off x="107504" y="2217638"/>
            <a:ext cx="8928992"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t>Заявка на участие в аукционе состоит из двух частей:</a:t>
            </a:r>
          </a:p>
          <a:p>
            <a:pPr algn="just"/>
            <a:r>
              <a:rPr lang="ru-RU" dirty="0" smtClean="0"/>
              <a:t>1-я часть – согласие на поставку товаров, выполнение работ, оказание услуг на условиях заказчика с описанием количества и качества предлагаемого к поставке товара (в случае поставки товара)</a:t>
            </a:r>
          </a:p>
          <a:p>
            <a:r>
              <a:rPr lang="ru-RU" dirty="0" smtClean="0"/>
              <a:t>2-я часть – общие сведения об участнике</a:t>
            </a:r>
            <a:endParaRPr lang="ru-RU" dirty="0"/>
          </a:p>
        </p:txBody>
      </p:sp>
      <p:sp>
        <p:nvSpPr>
          <p:cNvPr id="5" name="Прямоугольник 4"/>
          <p:cNvSpPr/>
          <p:nvPr/>
        </p:nvSpPr>
        <p:spPr>
          <a:xfrm>
            <a:off x="107504" y="3801814"/>
            <a:ext cx="8928992"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dirty="0" smtClean="0"/>
              <a:t>Первые и вторые части заявки на участие подаются одновременно. Документы, представленные на электронную торговую площадку при аккредитации, автоматически включаются в состав заявки. </a:t>
            </a:r>
            <a:endParaRPr lang="ru-RU" dirty="0"/>
          </a:p>
        </p:txBody>
      </p:sp>
      <p:sp>
        <p:nvSpPr>
          <p:cNvPr id="6" name="Прямоугольник 5"/>
          <p:cNvSpPr/>
          <p:nvPr/>
        </p:nvSpPr>
        <p:spPr>
          <a:xfrm>
            <a:off x="125760" y="4831992"/>
            <a:ext cx="8910736"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dirty="0" smtClean="0"/>
              <a:t>В заявке все параметры должны быть указаны точно. Не допускается использование неопределенных показателей типа «не более», «не менее», «в диапазоне от ___ и </a:t>
            </a:r>
            <a:r>
              <a:rPr lang="ru-RU" dirty="0" err="1" smtClean="0"/>
              <a:t>до___</a:t>
            </a:r>
            <a:r>
              <a:rPr lang="ru-RU" dirty="0" smtClean="0"/>
              <a:t>». При описании качества товара или материалов необходимо указать конкретную марку производителя (при наличии), использование термина «эквивалент» не допускается. Это является основанием для отклонения заявки участника</a:t>
            </a:r>
            <a:endParaRPr lang="ru-RU"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73832"/>
            <a:ext cx="8229600" cy="1143000"/>
          </a:xfrm>
        </p:spPr>
        <p:txBody>
          <a:bodyPr>
            <a:normAutofit/>
          </a:bodyPr>
          <a:lstStyle/>
          <a:p>
            <a:r>
              <a:rPr lang="ru-RU" sz="2400" b="1" dirty="0" smtClean="0"/>
              <a:t>Внесение изменений в документацию </a:t>
            </a:r>
            <a:endParaRPr lang="ru-RU" sz="2400" b="1" dirty="0"/>
          </a:p>
        </p:txBody>
      </p:sp>
      <p:pic>
        <p:nvPicPr>
          <p:cNvPr id="4" name="Рисунок 3" descr="https://www.nucrf.ru/images/de95a04404c54b9390e69c788b5cdd1e.png"/>
          <p:cNvPicPr/>
          <p:nvPr/>
        </p:nvPicPr>
        <p:blipFill>
          <a:blip r:embed="rId2" cstate="print"/>
          <a:srcRect/>
          <a:stretch>
            <a:fillRect/>
          </a:stretch>
        </p:blipFill>
        <p:spPr bwMode="auto">
          <a:xfrm>
            <a:off x="467544" y="1484784"/>
            <a:ext cx="8280920" cy="524065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143000"/>
          </a:xfrm>
        </p:spPr>
        <p:txBody>
          <a:bodyPr>
            <a:normAutofit/>
          </a:bodyPr>
          <a:lstStyle/>
          <a:p>
            <a:r>
              <a:rPr lang="ru-RU" sz="2400" b="1" dirty="0" smtClean="0"/>
              <a:t>Сроки проведения аукциона</a:t>
            </a:r>
            <a:endParaRPr lang="ru-RU" sz="2400" b="1" dirty="0"/>
          </a:p>
        </p:txBody>
      </p:sp>
      <p:sp>
        <p:nvSpPr>
          <p:cNvPr id="5" name="Прямоугольник 4"/>
          <p:cNvSpPr/>
          <p:nvPr/>
        </p:nvSpPr>
        <p:spPr>
          <a:xfrm>
            <a:off x="-108520" y="2564904"/>
            <a:ext cx="1512168"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Размещение извещения, документации, проекта контракта в ЕИС</a:t>
            </a:r>
            <a:endParaRPr lang="ru-RU" sz="1400" dirty="0">
              <a:solidFill>
                <a:schemeClr val="tx1"/>
              </a:solidFill>
            </a:endParaRPr>
          </a:p>
        </p:txBody>
      </p:sp>
      <p:sp>
        <p:nvSpPr>
          <p:cNvPr id="6" name="Блок-схема: узел 5"/>
          <p:cNvSpPr/>
          <p:nvPr/>
        </p:nvSpPr>
        <p:spPr>
          <a:xfrm flipH="1">
            <a:off x="1763688" y="2348880"/>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Выгнутая вверх стрелка 7"/>
          <p:cNvSpPr/>
          <p:nvPr/>
        </p:nvSpPr>
        <p:spPr>
          <a:xfrm>
            <a:off x="251520" y="1772816"/>
            <a:ext cx="1656184"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Прямоугольник 8"/>
          <p:cNvSpPr/>
          <p:nvPr/>
        </p:nvSpPr>
        <p:spPr>
          <a:xfrm>
            <a:off x="395536" y="1916832"/>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min </a:t>
            </a:r>
            <a:r>
              <a:rPr lang="ru-RU" sz="1400" dirty="0" smtClean="0">
                <a:solidFill>
                  <a:schemeClr val="tx1"/>
                </a:solidFill>
              </a:rPr>
              <a:t>7 дней</a:t>
            </a:r>
            <a:r>
              <a:rPr lang="en-US" sz="1400" dirty="0" smtClean="0">
                <a:solidFill>
                  <a:schemeClr val="tx1"/>
                </a:solidFill>
              </a:rPr>
              <a:t> </a:t>
            </a:r>
            <a:endParaRPr lang="ru-RU" sz="1400" dirty="0">
              <a:solidFill>
                <a:schemeClr val="tx1"/>
              </a:solidFill>
            </a:endParaRPr>
          </a:p>
        </p:txBody>
      </p:sp>
      <p:sp>
        <p:nvSpPr>
          <p:cNvPr id="10" name="Блок-схема: узел 9"/>
          <p:cNvSpPr/>
          <p:nvPr/>
        </p:nvSpPr>
        <p:spPr>
          <a:xfrm flipH="1">
            <a:off x="3491880" y="2348880"/>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Выгнутая вверх стрелка 10"/>
          <p:cNvSpPr/>
          <p:nvPr/>
        </p:nvSpPr>
        <p:spPr>
          <a:xfrm>
            <a:off x="1835696" y="1772816"/>
            <a:ext cx="1800200"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Прямоугольник 11"/>
          <p:cNvSpPr/>
          <p:nvPr/>
        </p:nvSpPr>
        <p:spPr>
          <a:xfrm>
            <a:off x="2411760" y="2420888"/>
            <a:ext cx="1656184"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smtClean="0">
              <a:solidFill>
                <a:schemeClr val="tx1"/>
              </a:solidFill>
            </a:endParaRPr>
          </a:p>
          <a:p>
            <a:pPr algn="ctr"/>
            <a:r>
              <a:rPr lang="ru-RU" sz="1400" dirty="0" smtClean="0">
                <a:solidFill>
                  <a:schemeClr val="tx1"/>
                </a:solidFill>
              </a:rPr>
              <a:t>Проведение аукциона, протокол в течение 30 мин.</a:t>
            </a:r>
          </a:p>
        </p:txBody>
      </p:sp>
      <p:sp>
        <p:nvSpPr>
          <p:cNvPr id="13" name="Блок-схема: узел 12"/>
          <p:cNvSpPr/>
          <p:nvPr/>
        </p:nvSpPr>
        <p:spPr>
          <a:xfrm flipH="1">
            <a:off x="179512" y="2348880"/>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6660232" y="3429000"/>
            <a:ext cx="1584176"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tx1"/>
              </a:solidFill>
            </a:endParaRPr>
          </a:p>
        </p:txBody>
      </p:sp>
      <p:sp>
        <p:nvSpPr>
          <p:cNvPr id="15" name="Выгнутая вверх стрелка 14"/>
          <p:cNvSpPr/>
          <p:nvPr/>
        </p:nvSpPr>
        <p:spPr>
          <a:xfrm>
            <a:off x="3635896" y="1772816"/>
            <a:ext cx="1008112"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6" name="Блок-схема: узел 15"/>
          <p:cNvSpPr/>
          <p:nvPr/>
        </p:nvSpPr>
        <p:spPr>
          <a:xfrm flipH="1">
            <a:off x="8820472" y="2348880"/>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7" name="Прямая соединительная линия 16"/>
          <p:cNvCxnSpPr/>
          <p:nvPr/>
        </p:nvCxnSpPr>
        <p:spPr>
          <a:xfrm>
            <a:off x="251520" y="2420888"/>
            <a:ext cx="864096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8639944" y="3068960"/>
            <a:ext cx="68458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К</a:t>
            </a:r>
          </a:p>
          <a:p>
            <a:pPr algn="ctr"/>
            <a:r>
              <a:rPr lang="ru-RU" sz="1400" dirty="0" smtClean="0">
                <a:solidFill>
                  <a:schemeClr val="tx1"/>
                </a:solidFill>
              </a:rPr>
              <a:t>О</a:t>
            </a:r>
          </a:p>
          <a:p>
            <a:pPr algn="ctr"/>
            <a:r>
              <a:rPr lang="ru-RU" sz="1400" dirty="0" smtClean="0">
                <a:solidFill>
                  <a:schemeClr val="tx1"/>
                </a:solidFill>
              </a:rPr>
              <a:t>Н</a:t>
            </a:r>
          </a:p>
          <a:p>
            <a:pPr algn="ctr"/>
            <a:r>
              <a:rPr lang="ru-RU" sz="1400" dirty="0" smtClean="0">
                <a:solidFill>
                  <a:schemeClr val="tx1"/>
                </a:solidFill>
              </a:rPr>
              <a:t>Т</a:t>
            </a:r>
          </a:p>
          <a:p>
            <a:pPr algn="ctr"/>
            <a:r>
              <a:rPr lang="ru-RU" sz="1400" dirty="0" smtClean="0">
                <a:solidFill>
                  <a:schemeClr val="tx1"/>
                </a:solidFill>
              </a:rPr>
              <a:t>Р</a:t>
            </a:r>
          </a:p>
          <a:p>
            <a:pPr algn="ctr"/>
            <a:r>
              <a:rPr lang="ru-RU" sz="1400" dirty="0" smtClean="0">
                <a:solidFill>
                  <a:schemeClr val="tx1"/>
                </a:solidFill>
              </a:rPr>
              <a:t>А</a:t>
            </a:r>
          </a:p>
          <a:p>
            <a:pPr algn="ctr"/>
            <a:r>
              <a:rPr lang="ru-RU" sz="1400" dirty="0" smtClean="0">
                <a:solidFill>
                  <a:schemeClr val="tx1"/>
                </a:solidFill>
              </a:rPr>
              <a:t>К</a:t>
            </a:r>
          </a:p>
          <a:p>
            <a:pPr algn="ctr"/>
            <a:r>
              <a:rPr lang="ru-RU" sz="1400" dirty="0" smtClean="0">
                <a:solidFill>
                  <a:schemeClr val="tx1"/>
                </a:solidFill>
              </a:rPr>
              <a:t>Т</a:t>
            </a:r>
          </a:p>
        </p:txBody>
      </p:sp>
      <p:sp>
        <p:nvSpPr>
          <p:cNvPr id="19" name="Выгнутая вверх стрелка 18"/>
          <p:cNvSpPr/>
          <p:nvPr/>
        </p:nvSpPr>
        <p:spPr>
          <a:xfrm>
            <a:off x="8100392" y="1772816"/>
            <a:ext cx="936104"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 name="Прямоугольник 19"/>
          <p:cNvSpPr/>
          <p:nvPr/>
        </p:nvSpPr>
        <p:spPr>
          <a:xfrm>
            <a:off x="3491880" y="1916832"/>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3 раб. </a:t>
            </a:r>
          </a:p>
          <a:p>
            <a:pPr algn="ctr"/>
            <a:r>
              <a:rPr lang="ru-RU" sz="1400" dirty="0" smtClean="0">
                <a:solidFill>
                  <a:schemeClr val="tx1"/>
                </a:solidFill>
              </a:rPr>
              <a:t>дня</a:t>
            </a:r>
            <a:endParaRPr lang="ru-RU" sz="1400" dirty="0">
              <a:solidFill>
                <a:schemeClr val="tx1"/>
              </a:solidFill>
            </a:endParaRPr>
          </a:p>
        </p:txBody>
      </p:sp>
      <p:sp>
        <p:nvSpPr>
          <p:cNvPr id="21" name="Прямоугольник 20"/>
          <p:cNvSpPr/>
          <p:nvPr/>
        </p:nvSpPr>
        <p:spPr>
          <a:xfrm>
            <a:off x="7884368" y="1916832"/>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3 раб. </a:t>
            </a:r>
          </a:p>
          <a:p>
            <a:pPr algn="ctr"/>
            <a:r>
              <a:rPr lang="ru-RU" sz="1200" dirty="0" smtClean="0">
                <a:solidFill>
                  <a:schemeClr val="tx1"/>
                </a:solidFill>
              </a:rPr>
              <a:t>дня</a:t>
            </a:r>
            <a:endParaRPr lang="ru-RU" sz="1200" dirty="0">
              <a:solidFill>
                <a:schemeClr val="tx1"/>
              </a:solidFill>
            </a:endParaRPr>
          </a:p>
        </p:txBody>
      </p:sp>
      <p:sp>
        <p:nvSpPr>
          <p:cNvPr id="40" name="Прямоугольник 39"/>
          <p:cNvSpPr/>
          <p:nvPr/>
        </p:nvSpPr>
        <p:spPr>
          <a:xfrm>
            <a:off x="1259632" y="2492896"/>
            <a:ext cx="1368152"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Окончание подачи 1х частей заявок, рассмотрение </a:t>
            </a:r>
            <a:endParaRPr lang="ru-RU" sz="1400" dirty="0">
              <a:solidFill>
                <a:schemeClr val="tx1"/>
              </a:solidFill>
            </a:endParaRPr>
          </a:p>
        </p:txBody>
      </p:sp>
      <p:sp>
        <p:nvSpPr>
          <p:cNvPr id="41" name="Прямоугольник 40"/>
          <p:cNvSpPr/>
          <p:nvPr/>
        </p:nvSpPr>
        <p:spPr>
          <a:xfrm>
            <a:off x="1475656" y="1628800"/>
            <a:ext cx="2448272"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sz="1400" dirty="0" smtClean="0">
                <a:solidFill>
                  <a:schemeClr val="tx1"/>
                </a:solidFill>
              </a:rPr>
              <a:t>раб. день, </a:t>
            </a:r>
          </a:p>
          <a:p>
            <a:pPr algn="ctr">
              <a:lnSpc>
                <a:spcPct val="80000"/>
              </a:lnSpc>
            </a:pPr>
            <a:r>
              <a:rPr lang="ru-RU" sz="1400" dirty="0" smtClean="0">
                <a:solidFill>
                  <a:schemeClr val="tx1"/>
                </a:solidFill>
              </a:rPr>
              <a:t>следующий </a:t>
            </a:r>
          </a:p>
          <a:p>
            <a:pPr algn="ctr">
              <a:lnSpc>
                <a:spcPct val="80000"/>
              </a:lnSpc>
            </a:pPr>
            <a:r>
              <a:rPr lang="ru-RU" sz="1400" dirty="0" smtClean="0">
                <a:solidFill>
                  <a:schemeClr val="tx1"/>
                </a:solidFill>
              </a:rPr>
              <a:t>после 2х дней </a:t>
            </a:r>
            <a:endParaRPr lang="ru-RU" sz="1400" dirty="0">
              <a:solidFill>
                <a:schemeClr val="tx1"/>
              </a:solidFill>
            </a:endParaRPr>
          </a:p>
        </p:txBody>
      </p:sp>
      <p:sp>
        <p:nvSpPr>
          <p:cNvPr id="42" name="Блок-схема: узел 41"/>
          <p:cNvSpPr/>
          <p:nvPr/>
        </p:nvSpPr>
        <p:spPr>
          <a:xfrm flipH="1">
            <a:off x="4427984" y="2348880"/>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рямоугольник 42"/>
          <p:cNvSpPr/>
          <p:nvPr/>
        </p:nvSpPr>
        <p:spPr>
          <a:xfrm>
            <a:off x="3707904" y="2420888"/>
            <a:ext cx="1296144"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Рассмотрение 2х частей заявок</a:t>
            </a:r>
          </a:p>
        </p:txBody>
      </p:sp>
      <p:sp>
        <p:nvSpPr>
          <p:cNvPr id="44" name="Блок-схема: узел 43"/>
          <p:cNvSpPr/>
          <p:nvPr/>
        </p:nvSpPr>
        <p:spPr>
          <a:xfrm flipH="1">
            <a:off x="5436096" y="2348880"/>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Прямоугольник 44"/>
          <p:cNvSpPr/>
          <p:nvPr/>
        </p:nvSpPr>
        <p:spPr>
          <a:xfrm>
            <a:off x="4644008" y="1916832"/>
            <a:ext cx="79208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5 </a:t>
            </a:r>
          </a:p>
          <a:p>
            <a:pPr algn="ctr"/>
            <a:r>
              <a:rPr lang="ru-RU" sz="1400" dirty="0" smtClean="0">
                <a:solidFill>
                  <a:schemeClr val="tx1"/>
                </a:solidFill>
              </a:rPr>
              <a:t>дней</a:t>
            </a:r>
            <a:endParaRPr lang="ru-RU" sz="1400" dirty="0">
              <a:solidFill>
                <a:schemeClr val="tx1"/>
              </a:solidFill>
            </a:endParaRPr>
          </a:p>
        </p:txBody>
      </p:sp>
      <p:sp>
        <p:nvSpPr>
          <p:cNvPr id="46" name="Выгнутая вверх стрелка 45"/>
          <p:cNvSpPr/>
          <p:nvPr/>
        </p:nvSpPr>
        <p:spPr>
          <a:xfrm>
            <a:off x="4572000" y="1772816"/>
            <a:ext cx="1008112"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7" name="Прямоугольник 46"/>
          <p:cNvSpPr/>
          <p:nvPr/>
        </p:nvSpPr>
        <p:spPr>
          <a:xfrm>
            <a:off x="4860032" y="2420888"/>
            <a:ext cx="1152128"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Размещение проекта контракта</a:t>
            </a:r>
          </a:p>
        </p:txBody>
      </p:sp>
      <p:sp>
        <p:nvSpPr>
          <p:cNvPr id="48" name="Прямоугольник 47"/>
          <p:cNvSpPr/>
          <p:nvPr/>
        </p:nvSpPr>
        <p:spPr>
          <a:xfrm>
            <a:off x="5868144" y="2492896"/>
            <a:ext cx="1152128"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Подписание контракта, размещение в ЕИС</a:t>
            </a:r>
          </a:p>
        </p:txBody>
      </p:sp>
      <p:sp>
        <p:nvSpPr>
          <p:cNvPr id="51" name="Блок-схема: узел 50"/>
          <p:cNvSpPr/>
          <p:nvPr/>
        </p:nvSpPr>
        <p:spPr>
          <a:xfrm flipH="1">
            <a:off x="7884368" y="2348880"/>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Блок-схема: узел 51"/>
          <p:cNvSpPr/>
          <p:nvPr/>
        </p:nvSpPr>
        <p:spPr>
          <a:xfrm flipH="1">
            <a:off x="6300192" y="2348880"/>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Прямоугольник 52"/>
          <p:cNvSpPr/>
          <p:nvPr/>
        </p:nvSpPr>
        <p:spPr>
          <a:xfrm>
            <a:off x="6804248" y="2492896"/>
            <a:ext cx="1152128"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Рассмотрение протокола разногласий</a:t>
            </a:r>
          </a:p>
        </p:txBody>
      </p:sp>
      <p:sp>
        <p:nvSpPr>
          <p:cNvPr id="54" name="Выгнутая вверх стрелка 53"/>
          <p:cNvSpPr/>
          <p:nvPr/>
        </p:nvSpPr>
        <p:spPr>
          <a:xfrm>
            <a:off x="5580112" y="1772816"/>
            <a:ext cx="864096"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5" name="Прямоугольник 54"/>
          <p:cNvSpPr/>
          <p:nvPr/>
        </p:nvSpPr>
        <p:spPr>
          <a:xfrm>
            <a:off x="5508104" y="1916832"/>
            <a:ext cx="79208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5 </a:t>
            </a:r>
          </a:p>
          <a:p>
            <a:pPr algn="ctr"/>
            <a:r>
              <a:rPr lang="ru-RU" sz="1400" dirty="0" smtClean="0">
                <a:solidFill>
                  <a:schemeClr val="tx1"/>
                </a:solidFill>
              </a:rPr>
              <a:t>дней</a:t>
            </a:r>
            <a:endParaRPr lang="ru-RU" sz="1400" dirty="0">
              <a:solidFill>
                <a:schemeClr val="tx1"/>
              </a:solidFill>
            </a:endParaRPr>
          </a:p>
        </p:txBody>
      </p:sp>
      <p:sp>
        <p:nvSpPr>
          <p:cNvPr id="56" name="Блок-схема: узел 55"/>
          <p:cNvSpPr/>
          <p:nvPr/>
        </p:nvSpPr>
        <p:spPr>
          <a:xfrm flipH="1">
            <a:off x="7020272" y="2348880"/>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Выгнутая вверх стрелка 56"/>
          <p:cNvSpPr/>
          <p:nvPr/>
        </p:nvSpPr>
        <p:spPr>
          <a:xfrm>
            <a:off x="6444208" y="1772816"/>
            <a:ext cx="864096"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8" name="Прямоугольник 57"/>
          <p:cNvSpPr/>
          <p:nvPr/>
        </p:nvSpPr>
        <p:spPr>
          <a:xfrm>
            <a:off x="7020272" y="1916832"/>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3 раб. </a:t>
            </a:r>
          </a:p>
          <a:p>
            <a:pPr algn="ctr"/>
            <a:r>
              <a:rPr lang="ru-RU" sz="1200" dirty="0" smtClean="0">
                <a:solidFill>
                  <a:schemeClr val="tx1"/>
                </a:solidFill>
              </a:rPr>
              <a:t>дня</a:t>
            </a:r>
            <a:endParaRPr lang="ru-RU" sz="1200" dirty="0">
              <a:solidFill>
                <a:schemeClr val="tx1"/>
              </a:solidFill>
            </a:endParaRPr>
          </a:p>
        </p:txBody>
      </p:sp>
      <p:sp>
        <p:nvSpPr>
          <p:cNvPr id="59" name="Выгнутая вверх стрелка 58"/>
          <p:cNvSpPr/>
          <p:nvPr/>
        </p:nvSpPr>
        <p:spPr>
          <a:xfrm>
            <a:off x="7236296" y="1772816"/>
            <a:ext cx="864096"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0" name="Прямоугольник 59"/>
          <p:cNvSpPr/>
          <p:nvPr/>
        </p:nvSpPr>
        <p:spPr>
          <a:xfrm>
            <a:off x="6156176" y="1916832"/>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3 </a:t>
            </a:r>
          </a:p>
          <a:p>
            <a:pPr algn="ctr"/>
            <a:r>
              <a:rPr lang="ru-RU" sz="1200" dirty="0" smtClean="0">
                <a:solidFill>
                  <a:schemeClr val="tx1"/>
                </a:solidFill>
              </a:rPr>
              <a:t>раб. </a:t>
            </a:r>
          </a:p>
          <a:p>
            <a:pPr algn="ctr"/>
            <a:r>
              <a:rPr lang="ru-RU" sz="1200" dirty="0" smtClean="0">
                <a:solidFill>
                  <a:schemeClr val="tx1"/>
                </a:solidFill>
              </a:rPr>
              <a:t>дня</a:t>
            </a:r>
            <a:endParaRPr lang="ru-RU" sz="1200" dirty="0">
              <a:solidFill>
                <a:schemeClr val="tx1"/>
              </a:solidFill>
            </a:endParaRPr>
          </a:p>
        </p:txBody>
      </p:sp>
      <p:sp>
        <p:nvSpPr>
          <p:cNvPr id="61" name="Прямоугольник 60"/>
          <p:cNvSpPr/>
          <p:nvPr/>
        </p:nvSpPr>
        <p:spPr>
          <a:xfrm>
            <a:off x="7740352" y="2420888"/>
            <a:ext cx="1152128"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Подписание контракта участником</a:t>
            </a:r>
          </a:p>
        </p:txBody>
      </p:sp>
      <p:sp>
        <p:nvSpPr>
          <p:cNvPr id="63" name="Прямоугольник 62"/>
          <p:cNvSpPr/>
          <p:nvPr/>
        </p:nvSpPr>
        <p:spPr>
          <a:xfrm>
            <a:off x="-180528" y="5157192"/>
            <a:ext cx="1512168"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Размещение извещения, документации, проекта контракта в ЕИС</a:t>
            </a:r>
            <a:endParaRPr lang="ru-RU" sz="1400" dirty="0">
              <a:solidFill>
                <a:schemeClr val="tx1"/>
              </a:solidFill>
            </a:endParaRPr>
          </a:p>
        </p:txBody>
      </p:sp>
      <p:sp>
        <p:nvSpPr>
          <p:cNvPr id="64" name="Блок-схема: узел 63"/>
          <p:cNvSpPr/>
          <p:nvPr/>
        </p:nvSpPr>
        <p:spPr>
          <a:xfrm flipH="1">
            <a:off x="1691680" y="4941168"/>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Выгнутая вверх стрелка 64"/>
          <p:cNvSpPr/>
          <p:nvPr/>
        </p:nvSpPr>
        <p:spPr>
          <a:xfrm>
            <a:off x="179512" y="4365104"/>
            <a:ext cx="1656184"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6" name="Прямоугольник 65"/>
          <p:cNvSpPr/>
          <p:nvPr/>
        </p:nvSpPr>
        <p:spPr>
          <a:xfrm>
            <a:off x="323528" y="4509120"/>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min </a:t>
            </a:r>
            <a:r>
              <a:rPr lang="ru-RU" sz="1400" dirty="0" smtClean="0">
                <a:solidFill>
                  <a:schemeClr val="tx1"/>
                </a:solidFill>
              </a:rPr>
              <a:t>15 дней</a:t>
            </a:r>
            <a:r>
              <a:rPr lang="en-US" sz="1400" dirty="0" smtClean="0">
                <a:solidFill>
                  <a:schemeClr val="tx1"/>
                </a:solidFill>
              </a:rPr>
              <a:t> </a:t>
            </a:r>
            <a:endParaRPr lang="ru-RU" sz="1400" dirty="0">
              <a:solidFill>
                <a:schemeClr val="tx1"/>
              </a:solidFill>
            </a:endParaRPr>
          </a:p>
        </p:txBody>
      </p:sp>
      <p:sp>
        <p:nvSpPr>
          <p:cNvPr id="67" name="Блок-схема: узел 66"/>
          <p:cNvSpPr/>
          <p:nvPr/>
        </p:nvSpPr>
        <p:spPr>
          <a:xfrm flipH="1">
            <a:off x="3419872" y="4941168"/>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Выгнутая вверх стрелка 67"/>
          <p:cNvSpPr/>
          <p:nvPr/>
        </p:nvSpPr>
        <p:spPr>
          <a:xfrm>
            <a:off x="1763688" y="4365104"/>
            <a:ext cx="1800200"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9" name="Прямоугольник 68"/>
          <p:cNvSpPr/>
          <p:nvPr/>
        </p:nvSpPr>
        <p:spPr>
          <a:xfrm>
            <a:off x="2339752" y="5013176"/>
            <a:ext cx="1656184"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smtClean="0">
              <a:solidFill>
                <a:schemeClr val="tx1"/>
              </a:solidFill>
            </a:endParaRPr>
          </a:p>
          <a:p>
            <a:pPr algn="ctr"/>
            <a:r>
              <a:rPr lang="ru-RU" sz="1400" dirty="0" smtClean="0">
                <a:solidFill>
                  <a:schemeClr val="tx1"/>
                </a:solidFill>
              </a:rPr>
              <a:t>Проведение аукциона, протокол в течение 30 мин.</a:t>
            </a:r>
          </a:p>
        </p:txBody>
      </p:sp>
      <p:sp>
        <p:nvSpPr>
          <p:cNvPr id="70" name="Прямоугольник 69"/>
          <p:cNvSpPr/>
          <p:nvPr/>
        </p:nvSpPr>
        <p:spPr>
          <a:xfrm>
            <a:off x="6588224" y="6021288"/>
            <a:ext cx="1584176"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tx1"/>
              </a:solidFill>
            </a:endParaRPr>
          </a:p>
        </p:txBody>
      </p:sp>
      <p:sp>
        <p:nvSpPr>
          <p:cNvPr id="71" name="Выгнутая вверх стрелка 70"/>
          <p:cNvSpPr/>
          <p:nvPr/>
        </p:nvSpPr>
        <p:spPr>
          <a:xfrm>
            <a:off x="3563888" y="4365104"/>
            <a:ext cx="1008112"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2" name="Блок-схема: узел 71"/>
          <p:cNvSpPr/>
          <p:nvPr/>
        </p:nvSpPr>
        <p:spPr>
          <a:xfrm flipH="1">
            <a:off x="8748464" y="4941168"/>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3" name="Прямая соединительная линия 72"/>
          <p:cNvCxnSpPr/>
          <p:nvPr/>
        </p:nvCxnSpPr>
        <p:spPr>
          <a:xfrm>
            <a:off x="251520" y="5013176"/>
            <a:ext cx="864096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74" name="Прямоугольник 73"/>
          <p:cNvSpPr/>
          <p:nvPr/>
        </p:nvSpPr>
        <p:spPr>
          <a:xfrm>
            <a:off x="8567936" y="5661248"/>
            <a:ext cx="68458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К</a:t>
            </a:r>
          </a:p>
          <a:p>
            <a:pPr algn="ctr"/>
            <a:r>
              <a:rPr lang="ru-RU" sz="1400" dirty="0" smtClean="0">
                <a:solidFill>
                  <a:schemeClr val="tx1"/>
                </a:solidFill>
              </a:rPr>
              <a:t>О</a:t>
            </a:r>
          </a:p>
          <a:p>
            <a:pPr algn="ctr"/>
            <a:r>
              <a:rPr lang="ru-RU" sz="1400" dirty="0" smtClean="0">
                <a:solidFill>
                  <a:schemeClr val="tx1"/>
                </a:solidFill>
              </a:rPr>
              <a:t>Н</a:t>
            </a:r>
          </a:p>
          <a:p>
            <a:pPr algn="ctr"/>
            <a:r>
              <a:rPr lang="ru-RU" sz="1400" dirty="0" smtClean="0">
                <a:solidFill>
                  <a:schemeClr val="tx1"/>
                </a:solidFill>
              </a:rPr>
              <a:t>Т</a:t>
            </a:r>
          </a:p>
          <a:p>
            <a:pPr algn="ctr"/>
            <a:r>
              <a:rPr lang="ru-RU" sz="1400" dirty="0" smtClean="0">
                <a:solidFill>
                  <a:schemeClr val="tx1"/>
                </a:solidFill>
              </a:rPr>
              <a:t>Р</a:t>
            </a:r>
          </a:p>
          <a:p>
            <a:pPr algn="ctr"/>
            <a:r>
              <a:rPr lang="ru-RU" sz="1400" dirty="0" smtClean="0">
                <a:solidFill>
                  <a:schemeClr val="tx1"/>
                </a:solidFill>
              </a:rPr>
              <a:t>А</a:t>
            </a:r>
          </a:p>
          <a:p>
            <a:pPr algn="ctr"/>
            <a:r>
              <a:rPr lang="ru-RU" sz="1400" dirty="0" smtClean="0">
                <a:solidFill>
                  <a:schemeClr val="tx1"/>
                </a:solidFill>
              </a:rPr>
              <a:t>К</a:t>
            </a:r>
          </a:p>
          <a:p>
            <a:pPr algn="ctr"/>
            <a:r>
              <a:rPr lang="ru-RU" sz="1400" dirty="0" smtClean="0">
                <a:solidFill>
                  <a:schemeClr val="tx1"/>
                </a:solidFill>
              </a:rPr>
              <a:t>Т</a:t>
            </a:r>
          </a:p>
        </p:txBody>
      </p:sp>
      <p:sp>
        <p:nvSpPr>
          <p:cNvPr id="75" name="Выгнутая вверх стрелка 74"/>
          <p:cNvSpPr/>
          <p:nvPr/>
        </p:nvSpPr>
        <p:spPr>
          <a:xfrm>
            <a:off x="8100392" y="4365104"/>
            <a:ext cx="792088"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6" name="Прямоугольник 75"/>
          <p:cNvSpPr/>
          <p:nvPr/>
        </p:nvSpPr>
        <p:spPr>
          <a:xfrm>
            <a:off x="3419872" y="4509120"/>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3 раб. </a:t>
            </a:r>
          </a:p>
          <a:p>
            <a:pPr algn="ctr"/>
            <a:r>
              <a:rPr lang="ru-RU" sz="1400" dirty="0" smtClean="0">
                <a:solidFill>
                  <a:schemeClr val="tx1"/>
                </a:solidFill>
              </a:rPr>
              <a:t>дня</a:t>
            </a:r>
            <a:endParaRPr lang="ru-RU" sz="1400" dirty="0">
              <a:solidFill>
                <a:schemeClr val="tx1"/>
              </a:solidFill>
            </a:endParaRPr>
          </a:p>
        </p:txBody>
      </p:sp>
      <p:sp>
        <p:nvSpPr>
          <p:cNvPr id="77" name="Прямоугольник 76"/>
          <p:cNvSpPr/>
          <p:nvPr/>
        </p:nvSpPr>
        <p:spPr>
          <a:xfrm>
            <a:off x="1187624" y="5085184"/>
            <a:ext cx="1368152"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Окончание подачи 1х частей заявок, рассмотрение </a:t>
            </a:r>
            <a:endParaRPr lang="ru-RU" sz="1400" dirty="0">
              <a:solidFill>
                <a:schemeClr val="tx1"/>
              </a:solidFill>
            </a:endParaRPr>
          </a:p>
        </p:txBody>
      </p:sp>
      <p:sp>
        <p:nvSpPr>
          <p:cNvPr id="78" name="Прямоугольник 77"/>
          <p:cNvSpPr/>
          <p:nvPr/>
        </p:nvSpPr>
        <p:spPr>
          <a:xfrm>
            <a:off x="1403648" y="4221088"/>
            <a:ext cx="2448272"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sz="1400" dirty="0" smtClean="0">
                <a:solidFill>
                  <a:schemeClr val="tx1"/>
                </a:solidFill>
              </a:rPr>
              <a:t>раб. день, </a:t>
            </a:r>
          </a:p>
          <a:p>
            <a:pPr algn="ctr">
              <a:lnSpc>
                <a:spcPct val="80000"/>
              </a:lnSpc>
            </a:pPr>
            <a:r>
              <a:rPr lang="ru-RU" sz="1400" dirty="0" smtClean="0">
                <a:solidFill>
                  <a:schemeClr val="tx1"/>
                </a:solidFill>
              </a:rPr>
              <a:t>следующий </a:t>
            </a:r>
          </a:p>
          <a:p>
            <a:pPr algn="ctr">
              <a:lnSpc>
                <a:spcPct val="80000"/>
              </a:lnSpc>
            </a:pPr>
            <a:r>
              <a:rPr lang="ru-RU" sz="1400" dirty="0" smtClean="0">
                <a:solidFill>
                  <a:schemeClr val="tx1"/>
                </a:solidFill>
              </a:rPr>
              <a:t>после 2х дней </a:t>
            </a:r>
            <a:endParaRPr lang="ru-RU" sz="1400" dirty="0">
              <a:solidFill>
                <a:schemeClr val="tx1"/>
              </a:solidFill>
            </a:endParaRPr>
          </a:p>
        </p:txBody>
      </p:sp>
      <p:sp>
        <p:nvSpPr>
          <p:cNvPr id="79" name="Блок-схема: узел 78"/>
          <p:cNvSpPr/>
          <p:nvPr/>
        </p:nvSpPr>
        <p:spPr>
          <a:xfrm flipH="1">
            <a:off x="4355976" y="4941168"/>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Прямоугольник 79"/>
          <p:cNvSpPr/>
          <p:nvPr/>
        </p:nvSpPr>
        <p:spPr>
          <a:xfrm>
            <a:off x="3635896" y="5013176"/>
            <a:ext cx="1296144"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Рассмотрение 2х частей заявок</a:t>
            </a:r>
          </a:p>
        </p:txBody>
      </p:sp>
      <p:sp>
        <p:nvSpPr>
          <p:cNvPr id="81" name="Блок-схема: узел 80"/>
          <p:cNvSpPr/>
          <p:nvPr/>
        </p:nvSpPr>
        <p:spPr>
          <a:xfrm flipH="1">
            <a:off x="5364088" y="4941168"/>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Прямоугольник 81"/>
          <p:cNvSpPr/>
          <p:nvPr/>
        </p:nvSpPr>
        <p:spPr>
          <a:xfrm>
            <a:off x="4644008" y="4509120"/>
            <a:ext cx="79208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5 </a:t>
            </a:r>
          </a:p>
          <a:p>
            <a:pPr algn="ctr"/>
            <a:r>
              <a:rPr lang="ru-RU" sz="1400" dirty="0" smtClean="0">
                <a:solidFill>
                  <a:schemeClr val="tx1"/>
                </a:solidFill>
              </a:rPr>
              <a:t>дней</a:t>
            </a:r>
            <a:endParaRPr lang="ru-RU" sz="1400" dirty="0">
              <a:solidFill>
                <a:schemeClr val="tx1"/>
              </a:solidFill>
            </a:endParaRPr>
          </a:p>
        </p:txBody>
      </p:sp>
      <p:sp>
        <p:nvSpPr>
          <p:cNvPr id="83" name="Выгнутая вверх стрелка 82"/>
          <p:cNvSpPr/>
          <p:nvPr/>
        </p:nvSpPr>
        <p:spPr>
          <a:xfrm>
            <a:off x="4572000" y="4365104"/>
            <a:ext cx="1008112"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4" name="Прямоугольник 83"/>
          <p:cNvSpPr/>
          <p:nvPr/>
        </p:nvSpPr>
        <p:spPr>
          <a:xfrm>
            <a:off x="4788024" y="5013176"/>
            <a:ext cx="1152128"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Размещение проекта контракта</a:t>
            </a:r>
          </a:p>
        </p:txBody>
      </p:sp>
      <p:sp>
        <p:nvSpPr>
          <p:cNvPr id="85" name="Прямоугольник 84"/>
          <p:cNvSpPr/>
          <p:nvPr/>
        </p:nvSpPr>
        <p:spPr>
          <a:xfrm>
            <a:off x="5796136" y="5085184"/>
            <a:ext cx="1152128"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Подписание контракта, размещение в ЕИС</a:t>
            </a:r>
          </a:p>
        </p:txBody>
      </p:sp>
      <p:sp>
        <p:nvSpPr>
          <p:cNvPr id="86" name="Блок-схема: узел 85"/>
          <p:cNvSpPr/>
          <p:nvPr/>
        </p:nvSpPr>
        <p:spPr>
          <a:xfrm flipH="1">
            <a:off x="7956376" y="4941168"/>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Блок-схема: узел 86"/>
          <p:cNvSpPr/>
          <p:nvPr/>
        </p:nvSpPr>
        <p:spPr>
          <a:xfrm flipH="1">
            <a:off x="6372200" y="4941168"/>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Прямоугольник 87"/>
          <p:cNvSpPr/>
          <p:nvPr/>
        </p:nvSpPr>
        <p:spPr>
          <a:xfrm>
            <a:off x="6876256" y="5085184"/>
            <a:ext cx="1008112"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Рассмотрение протокола разногласий</a:t>
            </a:r>
          </a:p>
        </p:txBody>
      </p:sp>
      <p:sp>
        <p:nvSpPr>
          <p:cNvPr id="89" name="Выгнутая вверх стрелка 88"/>
          <p:cNvSpPr/>
          <p:nvPr/>
        </p:nvSpPr>
        <p:spPr>
          <a:xfrm>
            <a:off x="5580112" y="4365104"/>
            <a:ext cx="864096"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0" name="Прямоугольник 89"/>
          <p:cNvSpPr/>
          <p:nvPr/>
        </p:nvSpPr>
        <p:spPr>
          <a:xfrm>
            <a:off x="5580112" y="4509120"/>
            <a:ext cx="79208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5 </a:t>
            </a:r>
          </a:p>
          <a:p>
            <a:pPr algn="ctr"/>
            <a:r>
              <a:rPr lang="ru-RU" sz="1400" dirty="0" smtClean="0">
                <a:solidFill>
                  <a:schemeClr val="tx1"/>
                </a:solidFill>
              </a:rPr>
              <a:t>дней</a:t>
            </a:r>
            <a:endParaRPr lang="ru-RU" sz="1400" dirty="0">
              <a:solidFill>
                <a:schemeClr val="tx1"/>
              </a:solidFill>
            </a:endParaRPr>
          </a:p>
        </p:txBody>
      </p:sp>
      <p:sp>
        <p:nvSpPr>
          <p:cNvPr id="91" name="Блок-схема: узел 90"/>
          <p:cNvSpPr/>
          <p:nvPr/>
        </p:nvSpPr>
        <p:spPr>
          <a:xfrm flipH="1">
            <a:off x="7164288" y="4941168"/>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Выгнутая вверх стрелка 91"/>
          <p:cNvSpPr/>
          <p:nvPr/>
        </p:nvSpPr>
        <p:spPr>
          <a:xfrm>
            <a:off x="6444208" y="4365104"/>
            <a:ext cx="864096"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3" name="Прямоугольник 92"/>
          <p:cNvSpPr/>
          <p:nvPr/>
        </p:nvSpPr>
        <p:spPr>
          <a:xfrm>
            <a:off x="7020272" y="4509120"/>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3 раб. </a:t>
            </a:r>
          </a:p>
          <a:p>
            <a:pPr algn="ctr"/>
            <a:r>
              <a:rPr lang="ru-RU" sz="1200" dirty="0" smtClean="0">
                <a:solidFill>
                  <a:schemeClr val="tx1"/>
                </a:solidFill>
              </a:rPr>
              <a:t>дня</a:t>
            </a:r>
            <a:endParaRPr lang="ru-RU" sz="1200" dirty="0">
              <a:solidFill>
                <a:schemeClr val="tx1"/>
              </a:solidFill>
            </a:endParaRPr>
          </a:p>
        </p:txBody>
      </p:sp>
      <p:sp>
        <p:nvSpPr>
          <p:cNvPr id="94" name="Выгнутая вверх стрелка 93"/>
          <p:cNvSpPr/>
          <p:nvPr/>
        </p:nvSpPr>
        <p:spPr>
          <a:xfrm>
            <a:off x="7236296" y="4365104"/>
            <a:ext cx="864096"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5" name="Прямоугольник 94"/>
          <p:cNvSpPr/>
          <p:nvPr/>
        </p:nvSpPr>
        <p:spPr>
          <a:xfrm>
            <a:off x="6228184" y="4509120"/>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3 раб. </a:t>
            </a:r>
          </a:p>
          <a:p>
            <a:pPr algn="ctr"/>
            <a:r>
              <a:rPr lang="ru-RU" sz="1200" dirty="0" smtClean="0">
                <a:solidFill>
                  <a:schemeClr val="tx1"/>
                </a:solidFill>
              </a:rPr>
              <a:t>дня</a:t>
            </a:r>
            <a:endParaRPr lang="ru-RU" sz="1200" dirty="0">
              <a:solidFill>
                <a:schemeClr val="tx1"/>
              </a:solidFill>
            </a:endParaRPr>
          </a:p>
        </p:txBody>
      </p:sp>
      <p:sp>
        <p:nvSpPr>
          <p:cNvPr id="96" name="Прямоугольник 95"/>
          <p:cNvSpPr/>
          <p:nvPr/>
        </p:nvSpPr>
        <p:spPr>
          <a:xfrm>
            <a:off x="7956376" y="5157192"/>
            <a:ext cx="936104"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Подписание контракта участником</a:t>
            </a:r>
          </a:p>
        </p:txBody>
      </p:sp>
      <p:sp>
        <p:nvSpPr>
          <p:cNvPr id="97" name="TextBox 96"/>
          <p:cNvSpPr txBox="1"/>
          <p:nvPr/>
        </p:nvSpPr>
        <p:spPr>
          <a:xfrm>
            <a:off x="0" y="3861048"/>
            <a:ext cx="9144000" cy="369332"/>
          </a:xfrm>
          <a:prstGeom prst="rect">
            <a:avLst/>
          </a:prstGeom>
          <a:noFill/>
        </p:spPr>
        <p:txBody>
          <a:bodyPr wrap="square" rtlCol="0">
            <a:spAutoFit/>
          </a:bodyPr>
          <a:lstStyle/>
          <a:p>
            <a:pPr algn="ctr"/>
            <a:r>
              <a:rPr lang="ru-RU" b="1" dirty="0" smtClean="0">
                <a:solidFill>
                  <a:srgbClr val="FF0000"/>
                </a:solidFill>
              </a:rPr>
              <a:t>НМЦК</a:t>
            </a:r>
            <a:r>
              <a:rPr lang="en-US" b="1" dirty="0" smtClean="0">
                <a:solidFill>
                  <a:srgbClr val="FF0000"/>
                </a:solidFill>
              </a:rPr>
              <a:t> &gt; 3</a:t>
            </a:r>
            <a:r>
              <a:rPr lang="ru-RU" b="1" dirty="0" smtClean="0">
                <a:solidFill>
                  <a:srgbClr val="FF0000"/>
                </a:solidFill>
              </a:rPr>
              <a:t> МЛН</a:t>
            </a:r>
            <a:r>
              <a:rPr lang="en-US" b="1" dirty="0" smtClean="0">
                <a:solidFill>
                  <a:srgbClr val="FF0000"/>
                </a:solidFill>
              </a:rPr>
              <a:t> </a:t>
            </a:r>
            <a:r>
              <a:rPr lang="ru-RU" b="1" dirty="0" smtClean="0">
                <a:solidFill>
                  <a:srgbClr val="FF0000"/>
                </a:solidFill>
              </a:rPr>
              <a:t> </a:t>
            </a:r>
            <a:endParaRPr lang="ru-RU" b="1" dirty="0">
              <a:solidFill>
                <a:srgbClr val="FF0000"/>
              </a:solidFill>
            </a:endParaRPr>
          </a:p>
        </p:txBody>
      </p:sp>
      <p:sp>
        <p:nvSpPr>
          <p:cNvPr id="98" name="TextBox 97"/>
          <p:cNvSpPr txBox="1"/>
          <p:nvPr/>
        </p:nvSpPr>
        <p:spPr>
          <a:xfrm>
            <a:off x="-36512" y="1340768"/>
            <a:ext cx="9144000" cy="369332"/>
          </a:xfrm>
          <a:prstGeom prst="rect">
            <a:avLst/>
          </a:prstGeom>
          <a:noFill/>
        </p:spPr>
        <p:txBody>
          <a:bodyPr wrap="square" rtlCol="0">
            <a:spAutoFit/>
          </a:bodyPr>
          <a:lstStyle/>
          <a:p>
            <a:pPr algn="ctr"/>
            <a:r>
              <a:rPr lang="ru-RU" b="1" dirty="0" smtClean="0">
                <a:solidFill>
                  <a:srgbClr val="FF0000"/>
                </a:solidFill>
              </a:rPr>
              <a:t>НМЦК</a:t>
            </a:r>
            <a:r>
              <a:rPr lang="en-US" b="1" dirty="0" smtClean="0">
                <a:solidFill>
                  <a:srgbClr val="FF0000"/>
                </a:solidFill>
              </a:rPr>
              <a:t> &lt; 3</a:t>
            </a:r>
            <a:r>
              <a:rPr lang="ru-RU" b="1" dirty="0" smtClean="0">
                <a:solidFill>
                  <a:srgbClr val="FF0000"/>
                </a:solidFill>
              </a:rPr>
              <a:t> МЛН</a:t>
            </a:r>
            <a:r>
              <a:rPr lang="en-US" b="1" dirty="0" smtClean="0">
                <a:solidFill>
                  <a:srgbClr val="FF0000"/>
                </a:solidFill>
              </a:rPr>
              <a:t> </a:t>
            </a:r>
            <a:r>
              <a:rPr lang="ru-RU" b="1" dirty="0" smtClean="0">
                <a:solidFill>
                  <a:srgbClr val="FF0000"/>
                </a:solidFill>
              </a:rPr>
              <a:t> </a:t>
            </a:r>
            <a:endParaRPr lang="ru-RU" b="1" dirty="0">
              <a:solidFill>
                <a:srgbClr val="FF0000"/>
              </a:solidFill>
            </a:endParaRPr>
          </a:p>
        </p:txBody>
      </p:sp>
      <p:sp>
        <p:nvSpPr>
          <p:cNvPr id="99" name="Прямоугольник 98"/>
          <p:cNvSpPr/>
          <p:nvPr/>
        </p:nvSpPr>
        <p:spPr>
          <a:xfrm>
            <a:off x="7812360" y="4509120"/>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3 </a:t>
            </a:r>
          </a:p>
          <a:p>
            <a:pPr algn="ctr"/>
            <a:r>
              <a:rPr lang="ru-RU" sz="1200" dirty="0" smtClean="0">
                <a:solidFill>
                  <a:schemeClr val="tx1"/>
                </a:solidFill>
              </a:rPr>
              <a:t>раб. </a:t>
            </a:r>
          </a:p>
          <a:p>
            <a:pPr algn="ctr"/>
            <a:r>
              <a:rPr lang="ru-RU" sz="1200" dirty="0" smtClean="0">
                <a:solidFill>
                  <a:schemeClr val="tx1"/>
                </a:solidFill>
              </a:rPr>
              <a:t>дня</a:t>
            </a:r>
            <a:endParaRPr lang="ru-RU" sz="1200" dirty="0">
              <a:solidFill>
                <a:schemeClr val="tx1"/>
              </a:solidFill>
            </a:endParaRPr>
          </a:p>
        </p:txBody>
      </p:sp>
      <p:sp>
        <p:nvSpPr>
          <p:cNvPr id="100" name="Блок-схема: узел 99"/>
          <p:cNvSpPr/>
          <p:nvPr/>
        </p:nvSpPr>
        <p:spPr>
          <a:xfrm flipH="1">
            <a:off x="179512" y="4941168"/>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1000" r="-25000" b="9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04254"/>
            <a:ext cx="9144000" cy="1012974"/>
          </a:xfrm>
        </p:spPr>
        <p:txBody>
          <a:bodyPr/>
          <a:lstStyle/>
          <a:p>
            <a:r>
              <a:rPr lang="ru-RU" dirty="0" smtClean="0">
                <a:solidFill>
                  <a:schemeClr val="bg1"/>
                </a:solidFill>
              </a:rPr>
              <a:t>СОДЕРЖАНИЕ</a:t>
            </a:r>
            <a:endParaRPr lang="ru-RU" dirty="0">
              <a:solidFill>
                <a:schemeClr val="bg1"/>
              </a:solidFill>
            </a:endParaRPr>
          </a:p>
        </p:txBody>
      </p:sp>
      <p:sp>
        <p:nvSpPr>
          <p:cNvPr id="3" name="Содержимое 2"/>
          <p:cNvSpPr>
            <a:spLocks noGrp="1"/>
          </p:cNvSpPr>
          <p:nvPr>
            <p:ph idx="1"/>
          </p:nvPr>
        </p:nvSpPr>
        <p:spPr>
          <a:xfrm>
            <a:off x="179512" y="620688"/>
            <a:ext cx="8712968" cy="6237312"/>
          </a:xfrm>
        </p:spPr>
        <p:txBody>
          <a:bodyPr>
            <a:normAutofit/>
          </a:bodyPr>
          <a:lstStyle/>
          <a:p>
            <a:pPr marL="0">
              <a:lnSpc>
                <a:spcPct val="170000"/>
              </a:lnSpc>
              <a:spcBef>
                <a:spcPts val="0"/>
              </a:spcBef>
              <a:buNone/>
            </a:pPr>
            <a:r>
              <a:rPr lang="ru-RU" sz="1200" b="1" dirty="0" smtClean="0"/>
              <a:t>ВВЕДЕНИЕ</a:t>
            </a:r>
          </a:p>
          <a:p>
            <a:pPr marL="0">
              <a:lnSpc>
                <a:spcPct val="170000"/>
              </a:lnSpc>
              <a:spcBef>
                <a:spcPts val="0"/>
              </a:spcBef>
              <a:buNone/>
            </a:pPr>
            <a:r>
              <a:rPr lang="ru-RU" sz="1200" b="1" dirty="0" smtClean="0"/>
              <a:t>ТЕРМИНЫ</a:t>
            </a:r>
          </a:p>
          <a:p>
            <a:pPr algn="just">
              <a:buNone/>
            </a:pPr>
            <a:r>
              <a:rPr lang="ru-RU" sz="1200" dirty="0" smtClean="0"/>
              <a:t>1. Как стать поставщиком: способы определения поставщиков (подрядчиков, исполнителей).</a:t>
            </a:r>
          </a:p>
          <a:p>
            <a:pPr algn="just">
              <a:buNone/>
            </a:pPr>
            <a:r>
              <a:rPr lang="ru-RU" sz="1200" dirty="0" smtClean="0"/>
              <a:t>2. Конкурсы (открытые, с ограниченным участием, двухэтапные, закрытые, закрытые с ограниченным участием, закрытые двухэтапные), аукционы (в электронной форме, закрытые). Конкурс с ограниченным участием. Совместные конкурсы и аукционы. При закупке каких товаров (работ, услуг) проводится только аукцион в электронной форме.</a:t>
            </a:r>
          </a:p>
          <a:p>
            <a:pPr algn="just">
              <a:buNone/>
            </a:pPr>
            <a:r>
              <a:rPr lang="ru-RU" sz="1200" dirty="0" smtClean="0"/>
              <a:t>3. Запрос котировок, запрос предложений. Централизованные закупки. Закрытые способы определения поставщиков. Закупки у единственного поставщика. Условия и порядок признания конкурентных способов определения поставщиков несостоявшимися.</a:t>
            </a:r>
          </a:p>
          <a:p>
            <a:pPr algn="just">
              <a:buNone/>
            </a:pPr>
            <a:r>
              <a:rPr lang="ru-RU" sz="1200" dirty="0" smtClean="0"/>
              <a:t>4 Как победить на торгах: новые требования к участникам закупок (поставщикам, подрядчикам, исполнителям).</a:t>
            </a:r>
          </a:p>
          <a:p>
            <a:pPr algn="just">
              <a:buNone/>
            </a:pPr>
            <a:r>
              <a:rPr lang="ru-RU" sz="1200" dirty="0" smtClean="0"/>
              <a:t>5. Конкурсная и аукционная документация. Как соблюсти все требования к заявкам: на участие в конкурсе, аукционе, при запросе котировок, запросе предложений. Банковское обеспечение заявки.</a:t>
            </a:r>
          </a:p>
          <a:p>
            <a:pPr algn="just">
              <a:buNone/>
            </a:pPr>
            <a:r>
              <a:rPr lang="ru-RU" sz="1200" dirty="0" smtClean="0"/>
              <a:t>6. Что важно знать поставщику о расчете цены контракта. Какие антидемпинговые меры могут быть применены при осуществлении </a:t>
            </a:r>
            <a:r>
              <a:rPr lang="ru-RU" sz="1200" dirty="0" err="1" smtClean="0"/>
              <a:t>госзакупок</a:t>
            </a:r>
            <a:r>
              <a:rPr lang="ru-RU" sz="1200" dirty="0" smtClean="0"/>
              <a:t> на конкурентной основе. Вниманию поставщика: полномочия заказчика по сокращению объема закупок и пересмотру НМЦК при сокращении лимитов бюджетных обязательств (уменьшении цены контракта).</a:t>
            </a:r>
          </a:p>
          <a:p>
            <a:pPr algn="just">
              <a:buNone/>
            </a:pPr>
            <a:r>
              <a:rPr lang="ru-RU" sz="1200" dirty="0" smtClean="0"/>
              <a:t>7. Ограничения в отношении участников закупок (подготовка заявки субъектами малого предпринимательства).</a:t>
            </a:r>
          </a:p>
          <a:p>
            <a:pPr algn="just">
              <a:buNone/>
            </a:pPr>
            <a:r>
              <a:rPr lang="ru-RU" sz="1200" dirty="0" smtClean="0"/>
              <a:t>8. Ограничения при выборе поставщиков в контрактной системе. Перечень случаев, когда участниками закупок могут быть только поставщики (подрядчики, исполнители), имеющие необходимый уровень квалификации. Дополнительные требования к участникам закупок на выполнение работ по строительству, реконструкции, капремонту объектов капстроительства.</a:t>
            </a:r>
          </a:p>
          <a:p>
            <a:pPr algn="just">
              <a:buNone/>
            </a:pPr>
            <a:r>
              <a:rPr lang="ru-RU" sz="1200" dirty="0" smtClean="0"/>
              <a:t>9. Контракт с поставщиком – победителем конкурентных торгов (или с единственным поставщиком). Виды контрактов. Процедуры заключения и изменения контракта. Порядок заключения долгосрочных контрактов. Случаи заключения контрактов жизненного цикла. Банковское сопровождение контракта. Порядок признания контракта недействительным. Расторжение контракта заказчиком в одностороннем порядке. Неустойка за нарушение условий контракта. Реестр контрактов, заключенных заказчиками. Реестр недобросовестных поставщиков.</a:t>
            </a:r>
          </a:p>
          <a:p>
            <a:pPr algn="just">
              <a:buNone/>
            </a:pPr>
            <a:r>
              <a:rPr lang="ru-RU" sz="1200" dirty="0" smtClean="0"/>
              <a:t>10. Обжалование поставщиком процедур и результатов торгов. Защита интересов участников торгов в ФАС России и в судах. Процедуры досудебного разрешения споров в сфере контрактной системы.</a:t>
            </a:r>
          </a:p>
          <a:p>
            <a:pPr algn="just">
              <a:buNone/>
            </a:pPr>
            <a:r>
              <a:rPr lang="ru-RU" sz="1200" dirty="0" smtClean="0"/>
              <a:t>11. Принципиальные изменения в системе мониторинга, аудита и контроля </a:t>
            </a:r>
            <a:r>
              <a:rPr lang="ru-RU" sz="1200" dirty="0" err="1" smtClean="0"/>
              <a:t>госзакупок</a:t>
            </a:r>
            <a:r>
              <a:rPr lang="ru-RU" sz="1200" dirty="0" smtClean="0"/>
              <a:t> с 01.01.2016 г. Контроль ФАС России. Общественный контроль. Ведомственный контроль в сфере закупок для федеральных нужд.</a:t>
            </a:r>
          </a:p>
          <a:p>
            <a:pPr>
              <a:buNone/>
            </a:pPr>
            <a:endParaRPr lang="ru-RU" sz="1200" dirty="0"/>
          </a:p>
        </p:txBody>
      </p:sp>
      <p:pic>
        <p:nvPicPr>
          <p:cNvPr id="14343" name="Picture 7" descr="http://remadmin.donland.ru/Data/Sites/52/media/%D1%80%D0%B5%D0%BC%D0%BE%D0%BD%D1%82%D0%BD%D0%B5%D0%BD%D1%81%D0%BA%D0%B0%D1%8F%D0%B7%D0%B5%D0%BC%D0%BB%D1%8F/%D1%81%D0%B8%D0%BC%D0%B2%D0%BE%D0%BB%D0%B8%D0%BA%D0%B0/%D1%80%D0%BE/%D0%B3%D0%B5%D1%80%D0%B1%D1%80%D0%BE.jpg"/>
          <p:cNvPicPr>
            <a:picLocks noChangeAspect="1" noChangeArrowheads="1"/>
          </p:cNvPicPr>
          <p:nvPr/>
        </p:nvPicPr>
        <p:blipFill>
          <a:blip r:embed="rId4" cstate="print"/>
          <a:srcRect/>
          <a:stretch>
            <a:fillRect/>
          </a:stretch>
        </p:blipFill>
        <p:spPr bwMode="auto">
          <a:xfrm>
            <a:off x="8423920" y="-27384"/>
            <a:ext cx="720080" cy="752977"/>
          </a:xfrm>
          <a:prstGeom prst="rect">
            <a:avLst/>
          </a:prstGeom>
          <a:noFill/>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73832"/>
            <a:ext cx="8229600" cy="1143000"/>
          </a:xfrm>
        </p:spPr>
        <p:txBody>
          <a:bodyPr>
            <a:normAutofit/>
          </a:bodyPr>
          <a:lstStyle/>
          <a:p>
            <a:r>
              <a:rPr lang="ru-RU" sz="2400" b="1" dirty="0" smtClean="0"/>
              <a:t>Условия применения закрытых конкурсов и аукционов</a:t>
            </a:r>
            <a:endParaRPr lang="ru-RU" sz="2400" b="1" dirty="0"/>
          </a:p>
        </p:txBody>
      </p:sp>
      <p:sp>
        <p:nvSpPr>
          <p:cNvPr id="4" name="Прямоугольник 3"/>
          <p:cNvSpPr/>
          <p:nvPr/>
        </p:nvSpPr>
        <p:spPr>
          <a:xfrm>
            <a:off x="179512" y="1484784"/>
            <a:ext cx="8712968"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ru-RU" dirty="0" smtClean="0"/>
              <a:t>Закупки товаров, работ, услуг, необходимых для обеспечения федеральных нужд, если сведения о таких нуждах составляют государственную тайну</a:t>
            </a:r>
            <a:endParaRPr lang="ru-RU" dirty="0"/>
          </a:p>
        </p:txBody>
      </p:sp>
      <p:sp>
        <p:nvSpPr>
          <p:cNvPr id="5" name="Прямоугольник 4"/>
          <p:cNvSpPr/>
          <p:nvPr/>
        </p:nvSpPr>
        <p:spPr>
          <a:xfrm>
            <a:off x="179512" y="2348880"/>
            <a:ext cx="8712968"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ru-RU" dirty="0" smtClean="0"/>
              <a:t>Закупки товаров, работ, услуг, сведения о которых составляют государственную тайну, при условии, что такие сведения содержатся в документации о закупке или в проекте контракта</a:t>
            </a:r>
            <a:endParaRPr lang="ru-RU" dirty="0"/>
          </a:p>
        </p:txBody>
      </p:sp>
      <p:sp>
        <p:nvSpPr>
          <p:cNvPr id="6" name="Прямоугольник 5"/>
          <p:cNvSpPr/>
          <p:nvPr/>
        </p:nvSpPr>
        <p:spPr>
          <a:xfrm>
            <a:off x="179512" y="3212976"/>
            <a:ext cx="8712968" cy="27363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ru-RU" dirty="0" smtClean="0"/>
              <a:t>Заключения контрактов на оказание услуг по страхованию, транспортировке и охране ценностей Государственного фонда драгоценных металлов и драгоценных камней Российской Федерации, на оказание услуг по страхованию, транспортировке, охране музейных предметов и музейных коллекций, редких и ценных изданий, рукописей, архивных документов (включая их копии), имеющих историческое, художественное или иное культурное значение и передаваемых заказчиками физическим лицам или юридическим лицам либо принимаемых заказчиками от физических лиц или юридических лиц во временное владение и пользование либо во временное пользование, в том числе в связи с проведением выставок на территории Российской Федерации и (или) территориях иностранных государств</a:t>
            </a:r>
            <a:endParaRPr lang="ru-RU" dirty="0"/>
          </a:p>
        </p:txBody>
      </p:sp>
      <p:sp>
        <p:nvSpPr>
          <p:cNvPr id="7" name="Прямоугольник 6"/>
          <p:cNvSpPr/>
          <p:nvPr/>
        </p:nvSpPr>
        <p:spPr>
          <a:xfrm>
            <a:off x="179512" y="6021288"/>
            <a:ext cx="8712968"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ru-RU" dirty="0" smtClean="0"/>
              <a:t>Закупки услуг по уборке помещений, услуг водителей для обеспечения деятельности судей, судебных приставов</a:t>
            </a:r>
            <a:endParaRPr lang="ru-RU"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1824"/>
            <a:ext cx="8229600" cy="1143000"/>
          </a:xfrm>
        </p:spPr>
        <p:txBody>
          <a:bodyPr>
            <a:noAutofit/>
          </a:bodyPr>
          <a:lstStyle/>
          <a:p>
            <a:r>
              <a:rPr lang="ru-RU" sz="2400" b="1" dirty="0" smtClean="0"/>
              <a:t>Закрытые способы определения поставщиков</a:t>
            </a:r>
            <a:endParaRPr lang="ru-RU" sz="2400" b="1" dirty="0"/>
          </a:p>
        </p:txBody>
      </p:sp>
      <p:sp>
        <p:nvSpPr>
          <p:cNvPr id="4" name="Прямоугольник 3"/>
          <p:cNvSpPr/>
          <p:nvPr/>
        </p:nvSpPr>
        <p:spPr>
          <a:xfrm>
            <a:off x="0" y="1497558"/>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ru-RU" dirty="0" smtClean="0"/>
              <a:t>Извещение о проведении закрытого конкурса и аукциона размещается заказчиком в ЕИС не менее чем за 30 дней до даты вскрытия конвертов с заявками на участие. </a:t>
            </a:r>
            <a:endParaRPr lang="ru-RU" dirty="0"/>
          </a:p>
        </p:txBody>
      </p:sp>
      <p:sp>
        <p:nvSpPr>
          <p:cNvPr id="5" name="Прямоугольник 4"/>
          <p:cNvSpPr/>
          <p:nvPr/>
        </p:nvSpPr>
        <p:spPr>
          <a:xfrm>
            <a:off x="0" y="2060848"/>
            <a:ext cx="9144000" cy="1477328"/>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ru-RU" dirty="0" smtClean="0"/>
              <a:t>Со дня размещения в ЕИС извещения о проведении заинтересованные в получении конкурсной документации лица подают заказчику запрос в письменной форме с приложением документов, подтверждающих соответствие данных лиц требованиям, предусмотренным законом о контрактной системе, и наличие доступа к сведениям, составляющим государственную тайну..</a:t>
            </a:r>
            <a:endParaRPr lang="ru-RU" dirty="0"/>
          </a:p>
        </p:txBody>
      </p:sp>
      <p:sp>
        <p:nvSpPr>
          <p:cNvPr id="6" name="Прямоугольник 5"/>
          <p:cNvSpPr/>
          <p:nvPr/>
        </p:nvSpPr>
        <p:spPr>
          <a:xfrm>
            <a:off x="0" y="3502749"/>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ru-RU" dirty="0" smtClean="0"/>
              <a:t>В течение 3-х дней с даты получения указанного запроса заказчик направляет таким лицам документацию </a:t>
            </a:r>
            <a:endParaRPr lang="ru-RU" dirty="0"/>
          </a:p>
        </p:txBody>
      </p:sp>
      <p:sp>
        <p:nvSpPr>
          <p:cNvPr id="7" name="Прямоугольник 6"/>
          <p:cNvSpPr/>
          <p:nvPr/>
        </p:nvSpPr>
        <p:spPr>
          <a:xfrm>
            <a:off x="0" y="4089846"/>
            <a:ext cx="9144000" cy="92333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ru-RU" dirty="0" smtClean="0"/>
              <a:t>Не позднее чем за 20 дней до даты вскрытия конвертов с заявками на участие заказчик направляет в письменной форме приглашения принять участие в конкурсе или аукционе лицам, которые соответствуют требованиям..</a:t>
            </a:r>
            <a:endParaRPr lang="ru-RU" dirty="0"/>
          </a:p>
        </p:txBody>
      </p:sp>
      <p:sp>
        <p:nvSpPr>
          <p:cNvPr id="8" name="Прямоугольник 7"/>
          <p:cNvSpPr/>
          <p:nvPr/>
        </p:nvSpPr>
        <p:spPr>
          <a:xfrm>
            <a:off x="0" y="5014917"/>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ru-RU" dirty="0" smtClean="0"/>
              <a:t>Заказчик по требованию участника обязан предоставить данному участнику документацию в течение 3-х дней с даты получения указанного требования.</a:t>
            </a:r>
            <a:endParaRPr lang="ru-RU" dirty="0"/>
          </a:p>
        </p:txBody>
      </p:sp>
      <p:sp>
        <p:nvSpPr>
          <p:cNvPr id="9" name="Прямоугольник 8"/>
          <p:cNvSpPr/>
          <p:nvPr/>
        </p:nvSpPr>
        <p:spPr>
          <a:xfrm>
            <a:off x="0" y="5661248"/>
            <a:ext cx="9144000" cy="92333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ru-RU" dirty="0" smtClean="0"/>
              <a:t>Не позднее чем за 20 дней (в случае конкурса) и 5 дней (в случае аукциона) до даты вскрытия конвертов с заявками на участие заказчик направляет в уполномоченный федеральный орган исполнительной власти.</a:t>
            </a:r>
            <a:endParaRPr lang="ru-RU"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1824"/>
            <a:ext cx="8229600" cy="1143000"/>
          </a:xfrm>
        </p:spPr>
        <p:txBody>
          <a:bodyPr>
            <a:normAutofit/>
          </a:bodyPr>
          <a:lstStyle/>
          <a:p>
            <a:r>
              <a:rPr lang="ru-RU" sz="2400" b="1" dirty="0" smtClean="0"/>
              <a:t>Совместные конкурсы и аукционы</a:t>
            </a:r>
            <a:endParaRPr lang="ru-RU" sz="2400" b="1" dirty="0"/>
          </a:p>
        </p:txBody>
      </p:sp>
      <p:sp>
        <p:nvSpPr>
          <p:cNvPr id="27649" name="Rectangle 1"/>
          <p:cNvSpPr>
            <a:spLocks noChangeArrowheads="1"/>
          </p:cNvSpPr>
          <p:nvPr/>
        </p:nvSpPr>
        <p:spPr bwMode="auto">
          <a:xfrm>
            <a:off x="0" y="1484784"/>
            <a:ext cx="9144000" cy="203132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ea typeface="Calibri" pitchFamily="34" charset="0"/>
                <a:cs typeface="Times New Roman" pitchFamily="18" charset="0"/>
              </a:rPr>
              <a:t>При осуществлении двумя и более заказчиками закупок одних и тех же товаров, работ, услуг такие заказчики вправе проводить совместные конкурсы или аукционы. Права, обязанности и ответственность заказчиков при проведении совместных конкурсов или аукционов определяются соглашением сторон, заключенным в соответствии с Гражданским кодексом Российской Федерации и Федеральным законом № 44. Контракт с победителем либо победителями совместных конкурса или аукциона заключается каждым заказчиком.</a:t>
            </a:r>
            <a:endParaRPr kumimoji="0" lang="ru-RU" b="0" i="0" u="none" strike="noStrike" cap="none" normalizeH="0" baseline="0" dirty="0" smtClean="0">
              <a:ln>
                <a:noFill/>
              </a:ln>
              <a:solidFill>
                <a:schemeClr val="bg1"/>
              </a:solidFill>
              <a:effectLst/>
            </a:endParaRPr>
          </a:p>
        </p:txBody>
      </p:sp>
      <p:sp>
        <p:nvSpPr>
          <p:cNvPr id="27650" name="Rectangle 2"/>
          <p:cNvSpPr>
            <a:spLocks noChangeArrowheads="1"/>
          </p:cNvSpPr>
          <p:nvPr/>
        </p:nvSpPr>
        <p:spPr bwMode="auto">
          <a:xfrm>
            <a:off x="0" y="4725144"/>
            <a:ext cx="9144000" cy="120032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ea typeface="Calibri" pitchFamily="34" charset="0"/>
                <a:cs typeface="Times New Roman" pitchFamily="18" charset="0"/>
              </a:rPr>
              <a:t>Организатор совместных конкурса или аукциона утверждает состав комиссии по осуществлению закупок, в которую включаются представители сторон соглашения пропорционально объему закупок, осуществляемых каждым заказчиком, в общем объеме закупок, если иное не предусмотрено соглашением..</a:t>
            </a:r>
            <a:endParaRPr kumimoji="0" lang="ru-RU" sz="2400" b="0" i="0" u="none" strike="noStrike" cap="none" normalizeH="0" baseline="0" dirty="0" smtClean="0">
              <a:ln>
                <a:noFill/>
              </a:ln>
              <a:solidFill>
                <a:schemeClr val="bg1"/>
              </a:solidFill>
              <a:effectLst/>
            </a:endParaRPr>
          </a:p>
        </p:txBody>
      </p:sp>
      <p:sp>
        <p:nvSpPr>
          <p:cNvPr id="27651" name="Rectangle 3"/>
          <p:cNvSpPr>
            <a:spLocks noChangeArrowheads="1"/>
          </p:cNvSpPr>
          <p:nvPr/>
        </p:nvSpPr>
        <p:spPr bwMode="auto">
          <a:xfrm>
            <a:off x="0" y="3501008"/>
            <a:ext cx="9144000" cy="1200329"/>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ea typeface="Calibri" pitchFamily="34" charset="0"/>
                <a:cs typeface="Times New Roman" pitchFamily="18" charset="0"/>
              </a:rPr>
              <a:t>Стороны соглашения несут расходы на проведение совместных конкурса или аукциона пропорционально доле начальной (максимальной) цены контракта каждого заказчика в общей сумме начальных (максимальных) цен контрактов, в целях заключения которых проводятся совместные конкурс или аукцион</a:t>
            </a:r>
            <a:endParaRPr kumimoji="0" lang="ru-RU" sz="2400" b="0" i="0" u="none" strike="noStrike" cap="none" normalizeH="0" baseline="0" dirty="0" smtClean="0">
              <a:ln>
                <a:noFill/>
              </a:ln>
              <a:solidFill>
                <a:schemeClr val="bg1"/>
              </a:solidFill>
              <a:effectLst/>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16832"/>
            <a:ext cx="8229600" cy="3010346"/>
          </a:xfrm>
        </p:spPr>
        <p:txBody>
          <a:bodyPr>
            <a:normAutofit/>
          </a:bodyPr>
          <a:lstStyle/>
          <a:p>
            <a:r>
              <a:rPr lang="ru-RU" sz="2700" b="1" cap="all" dirty="0" smtClean="0"/>
              <a:t>3. </a:t>
            </a:r>
            <a:r>
              <a:rPr lang="ru-RU" sz="2700" b="1" dirty="0" smtClean="0"/>
              <a:t>Запрос котировок, запрос предложений. Централизованные закупки. Закрытые способы определения поставщиков. Закупки у единственного поставщика. Условия и порядок признания конкурентных способов определения поставщиков несостоявшимися</a:t>
            </a:r>
            <a:endParaRPr lang="ru-RU" sz="2700" b="1"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96752"/>
            <a:ext cx="8229600" cy="1143000"/>
          </a:xfrm>
        </p:spPr>
        <p:txBody>
          <a:bodyPr>
            <a:normAutofit/>
          </a:bodyPr>
          <a:lstStyle/>
          <a:p>
            <a:r>
              <a:rPr lang="ru-RU" sz="2400" b="1" dirty="0" smtClean="0"/>
              <a:t>Запрос котировок</a:t>
            </a:r>
            <a:endParaRPr lang="ru-RU" sz="2400" b="1" dirty="0"/>
          </a:p>
        </p:txBody>
      </p:sp>
      <p:sp>
        <p:nvSpPr>
          <p:cNvPr id="3" name="Прямоугольник 2"/>
          <p:cNvSpPr/>
          <p:nvPr/>
        </p:nvSpPr>
        <p:spPr>
          <a:xfrm>
            <a:off x="539552" y="2420888"/>
            <a:ext cx="8352928" cy="34778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44500" algn="just"/>
            <a:r>
              <a:rPr lang="ru-RU" sz="2200" dirty="0" smtClean="0"/>
              <a:t>Под запросом котировок понимается способ определения поставщика (подрядчика, исполнителя), при котором информация о закупаемых для обеспечения государственных или муниципальных нужд товарах, работах или услугах сообщается неограниченному кругу лиц путем размещения в единой информационной системе извещения о проведении запроса котировок и победителем запроса котировок признается участник закупки, предложивший наиболее низкую цену контракта. Заказчик вправе проводить запрос котировок, если НЦК, цена контракта не превышает</a:t>
            </a:r>
            <a:br>
              <a:rPr lang="ru-RU" sz="2200" dirty="0" smtClean="0"/>
            </a:br>
            <a:r>
              <a:rPr lang="ru-RU" sz="2200" dirty="0" smtClean="0"/>
              <a:t>500 тыс. руб. </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8229600" cy="1143000"/>
          </a:xfrm>
        </p:spPr>
        <p:txBody>
          <a:bodyPr>
            <a:normAutofit/>
          </a:bodyPr>
          <a:lstStyle/>
          <a:p>
            <a:r>
              <a:rPr lang="ru-RU" sz="2400" b="1" dirty="0" smtClean="0"/>
              <a:t>Рассылка запроса котировок</a:t>
            </a:r>
            <a:endParaRPr lang="ru-RU" sz="2400" b="1" dirty="0"/>
          </a:p>
        </p:txBody>
      </p:sp>
      <p:sp>
        <p:nvSpPr>
          <p:cNvPr id="4" name="Подзаголовок 17"/>
          <p:cNvSpPr txBox="1">
            <a:spLocks/>
          </p:cNvSpPr>
          <p:nvPr/>
        </p:nvSpPr>
        <p:spPr>
          <a:xfrm>
            <a:off x="4534762" y="2060848"/>
            <a:ext cx="4357718" cy="3214710"/>
          </a:xfrm>
          <a:prstGeom prst="rect">
            <a:avLst/>
          </a:prstGeom>
          <a:ln>
            <a:solidFill>
              <a:srgbClr val="C00000"/>
            </a:solidFill>
          </a:ln>
        </p:spPr>
        <p:txBody>
          <a:bodyPr vert="horz" lIns="91440" tIns="45720" rIns="91440" bIns="45720" rtlCol="0">
            <a:normAutofit/>
          </a:bodyPr>
          <a:lstStyle/>
          <a:p>
            <a:pPr algn="ctr"/>
            <a:r>
              <a:rPr lang="ru-RU" sz="2400" b="1" cap="all" dirty="0" smtClean="0">
                <a:solidFill>
                  <a:srgbClr val="000099"/>
                </a:solidFill>
              </a:rPr>
              <a:t>Обязанность заказчика</a:t>
            </a:r>
            <a:endParaRPr lang="en-US" sz="2400" dirty="0" smtClean="0">
              <a:solidFill>
                <a:srgbClr val="000099"/>
              </a:solidFill>
            </a:endParaRPr>
          </a:p>
          <a:p>
            <a:pPr algn="ctr"/>
            <a:r>
              <a:rPr lang="ru-RU" sz="2000" dirty="0" smtClean="0"/>
              <a:t>в случаях, предусмотренных </a:t>
            </a:r>
          </a:p>
          <a:p>
            <a:pPr algn="ctr"/>
            <a:r>
              <a:rPr lang="ru-RU" sz="2000" dirty="0" smtClean="0"/>
              <a:t>ст. 75 и 76 настоящего ФЗ, заказчик обязан направить запрос о предоставлении котировок не менее чем трем лицам, которые могут осуществить поставки товаров, выполнение работ, оказание услуг, предусмотренных извещением о проведении запроса котировок</a:t>
            </a:r>
            <a:endParaRPr kumimoji="0" lang="ru-RU"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Подзаголовок 17"/>
          <p:cNvSpPr txBox="1">
            <a:spLocks/>
          </p:cNvSpPr>
          <p:nvPr/>
        </p:nvSpPr>
        <p:spPr>
          <a:xfrm>
            <a:off x="323528" y="2060848"/>
            <a:ext cx="4214842" cy="3240360"/>
          </a:xfrm>
          <a:prstGeom prst="rect">
            <a:avLst/>
          </a:prstGeom>
          <a:ln>
            <a:solidFill>
              <a:schemeClr val="accent2"/>
            </a:solidFill>
          </a:ln>
        </p:spPr>
        <p:txBody>
          <a:bodyPr vert="horz" lIns="91440" tIns="45720" rIns="91440" bIns="45720" rtlCol="0">
            <a:noAutofit/>
          </a:bodyPr>
          <a:lstStyle/>
          <a:p>
            <a:pPr algn="ctr"/>
            <a:r>
              <a:rPr lang="ru-RU" sz="2400" b="1" cap="all" dirty="0" smtClean="0">
                <a:solidFill>
                  <a:srgbClr val="000099"/>
                </a:solidFill>
              </a:rPr>
              <a:t>Право заказчика</a:t>
            </a:r>
          </a:p>
          <a:p>
            <a:pPr algn="ctr"/>
            <a:r>
              <a:rPr lang="ru-RU" sz="2000" dirty="0" smtClean="0"/>
              <a:t>одновременно с размещением в ЕИС Извещения о проведении запроса котировок направить запрос о предоставлении котировок </a:t>
            </a:r>
          </a:p>
          <a:p>
            <a:pPr algn="ctr"/>
            <a:r>
              <a:rPr lang="ru-RU" sz="2000" b="1" dirty="0" smtClean="0"/>
              <a:t>не менее чем трем лицам, </a:t>
            </a:r>
            <a:r>
              <a:rPr lang="ru-RU" sz="2000" dirty="0" smtClean="0"/>
              <a:t>осуществляющим поставки товаров, выполнение работ, оказание услуг, предусмотренных извещением о проведении запроса котировок</a:t>
            </a:r>
            <a:endParaRPr lang="ru-RU" sz="2000" dirty="0" smtClean="0">
              <a:solidFill>
                <a:srgbClr val="000099"/>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Прямоугольник 5"/>
          <p:cNvSpPr/>
          <p:nvPr/>
        </p:nvSpPr>
        <p:spPr>
          <a:xfrm>
            <a:off x="1403648" y="5661248"/>
            <a:ext cx="6441928" cy="714380"/>
          </a:xfrm>
          <a:prstGeom prst="rect">
            <a:avLst/>
          </a:prstGeom>
          <a:gradFill flip="none" rotWithShape="1">
            <a:gsLst>
              <a:gs pos="1000">
                <a:schemeClr val="tx2">
                  <a:lumMod val="40000"/>
                  <a:lumOff val="60000"/>
                  <a:alpha val="21000"/>
                </a:schemeClr>
              </a:gs>
              <a:gs pos="0">
                <a:schemeClr val="accent1">
                  <a:tint val="44500"/>
                  <a:satMod val="160000"/>
                  <a:alpha val="18000"/>
                </a:schemeClr>
              </a:gs>
              <a:gs pos="0">
                <a:srgbClr val="E9EFF8"/>
              </a:gs>
              <a:gs pos="98000">
                <a:schemeClr val="bg1">
                  <a:alpha val="17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i="1" dirty="0" smtClean="0">
                <a:solidFill>
                  <a:schemeClr val="tx1"/>
                </a:solidFill>
                <a:latin typeface="Arial" pitchFamily="34" charset="0"/>
                <a:cs typeface="Arial" pitchFamily="34" charset="0"/>
              </a:rPr>
              <a:t>Запрос о предоставлении котировок может направляться </a:t>
            </a:r>
          </a:p>
          <a:p>
            <a:pPr algn="ctr"/>
            <a:r>
              <a:rPr lang="ru-RU" sz="1600" i="1" dirty="0" smtClean="0">
                <a:solidFill>
                  <a:schemeClr val="tx1"/>
                </a:solidFill>
                <a:latin typeface="Arial" pitchFamily="34" charset="0"/>
                <a:cs typeface="Arial" pitchFamily="34" charset="0"/>
              </a:rPr>
              <a:t>с использованием любых средств связи, в том числе в форме электронного документа.</a:t>
            </a:r>
            <a:endParaRPr lang="ru-RU" sz="1600" i="1" dirty="0">
              <a:solidFill>
                <a:schemeClr val="tx1"/>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40768"/>
            <a:ext cx="8229600" cy="1143000"/>
          </a:xfrm>
        </p:spPr>
        <p:txBody>
          <a:bodyPr>
            <a:noAutofit/>
          </a:bodyPr>
          <a:lstStyle/>
          <a:p>
            <a:r>
              <a:rPr lang="ru-RU" sz="2400" b="1" dirty="0" smtClean="0"/>
              <a:t>Извещение о проведении запроса  котировок </a:t>
            </a:r>
            <a:endParaRPr lang="ru-RU" sz="2400" b="1" dirty="0"/>
          </a:p>
        </p:txBody>
      </p:sp>
      <p:sp>
        <p:nvSpPr>
          <p:cNvPr id="4" name="Прямоугольник 3"/>
          <p:cNvSpPr/>
          <p:nvPr/>
        </p:nvSpPr>
        <p:spPr>
          <a:xfrm>
            <a:off x="539552" y="2492896"/>
            <a:ext cx="8173416"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lgn="just"/>
            <a:r>
              <a:rPr lang="ru-RU" sz="2400" dirty="0" smtClean="0"/>
              <a:t>В извещении о проведении запроса котировок кроме общей информации, указанной в п. 1-8 ст. 42 44-фз, приводятся сведения:</a:t>
            </a:r>
          </a:p>
          <a:p>
            <a:pPr indent="444500" algn="just"/>
            <a:r>
              <a:rPr lang="ru-RU" sz="2400" dirty="0" smtClean="0"/>
              <a:t>- о форме заявки на участие в запросе котировок; </a:t>
            </a:r>
          </a:p>
          <a:p>
            <a:pPr indent="444500" algn="just"/>
            <a:r>
              <a:rPr lang="ru-RU" sz="2400" dirty="0" smtClean="0"/>
              <a:t>- о месте, дате и времени вскрытия конвертов с заявками на участие в запросе котировок и (или) открытия доступа к поданным в форме электронных документов заявкам на участие в запросе котировок; </a:t>
            </a:r>
          </a:p>
          <a:p>
            <a:pPr indent="444500" algn="just"/>
            <a:r>
              <a:rPr lang="ru-RU" sz="2400" dirty="0" smtClean="0"/>
              <a:t>- о возможности одностороннего отказа от исполнения контракта.</a:t>
            </a:r>
            <a:endParaRPr lang="ru-RU" sz="2400" dirty="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40768"/>
            <a:ext cx="9144000" cy="1143000"/>
          </a:xfrm>
        </p:spPr>
        <p:txBody>
          <a:bodyPr>
            <a:noAutofit/>
          </a:bodyPr>
          <a:lstStyle/>
          <a:p>
            <a:r>
              <a:rPr lang="ru-RU" sz="2400" b="1" dirty="0" smtClean="0"/>
              <a:t>Внесение изменений в извещение </a:t>
            </a:r>
            <a:br>
              <a:rPr lang="ru-RU" sz="2400" b="1" dirty="0" smtClean="0"/>
            </a:br>
            <a:r>
              <a:rPr lang="ru-RU" sz="2400" b="1" dirty="0" smtClean="0"/>
              <a:t>о проведении запроса котировок</a:t>
            </a:r>
            <a:endParaRPr lang="ru-RU" sz="2400" b="1" dirty="0"/>
          </a:p>
        </p:txBody>
      </p:sp>
      <p:grpSp>
        <p:nvGrpSpPr>
          <p:cNvPr id="25" name="Группа 24"/>
          <p:cNvGrpSpPr/>
          <p:nvPr/>
        </p:nvGrpSpPr>
        <p:grpSpPr>
          <a:xfrm>
            <a:off x="755576" y="2636912"/>
            <a:ext cx="8072480" cy="3304612"/>
            <a:chOff x="714348" y="1988840"/>
            <a:chExt cx="8072480" cy="3304612"/>
          </a:xfrm>
        </p:grpSpPr>
        <p:sp>
          <p:nvSpPr>
            <p:cNvPr id="12" name="Полилиния 11"/>
            <p:cNvSpPr/>
            <p:nvPr/>
          </p:nvSpPr>
          <p:spPr>
            <a:xfrm>
              <a:off x="3016250" y="2505794"/>
              <a:ext cx="5588000" cy="1746250"/>
            </a:xfrm>
            <a:custGeom>
              <a:avLst/>
              <a:gdLst>
                <a:gd name="connsiteX0" fmla="*/ 0 w 5588758"/>
                <a:gd name="connsiteY0" fmla="*/ 1467134 h 1746914"/>
                <a:gd name="connsiteX1" fmla="*/ 2442949 w 5588758"/>
                <a:gd name="connsiteY1" fmla="*/ 6824 h 1746914"/>
                <a:gd name="connsiteX2" fmla="*/ 5145206 w 5588758"/>
                <a:gd name="connsiteY2" fmla="*/ 1508078 h 1746914"/>
                <a:gd name="connsiteX3" fmla="*/ 5104263 w 5588758"/>
                <a:gd name="connsiteY3" fmla="*/ 1439839 h 1746914"/>
              </a:gdLst>
              <a:ahLst/>
              <a:cxnLst>
                <a:cxn ang="0">
                  <a:pos x="connsiteX0" y="connsiteY0"/>
                </a:cxn>
                <a:cxn ang="0">
                  <a:pos x="connsiteX1" y="connsiteY1"/>
                </a:cxn>
                <a:cxn ang="0">
                  <a:pos x="connsiteX2" y="connsiteY2"/>
                </a:cxn>
                <a:cxn ang="0">
                  <a:pos x="connsiteX3" y="connsiteY3"/>
                </a:cxn>
              </a:cxnLst>
              <a:rect l="l" t="t" r="r" b="b"/>
              <a:pathLst>
                <a:path w="5588758" h="1746914">
                  <a:moveTo>
                    <a:pt x="0" y="1467134"/>
                  </a:moveTo>
                  <a:cubicBezTo>
                    <a:pt x="792707" y="733567"/>
                    <a:pt x="1585415" y="0"/>
                    <a:pt x="2442949" y="6824"/>
                  </a:cubicBezTo>
                  <a:cubicBezTo>
                    <a:pt x="3300483" y="13648"/>
                    <a:pt x="4701654" y="1269242"/>
                    <a:pt x="5145206" y="1508078"/>
                  </a:cubicBezTo>
                  <a:cubicBezTo>
                    <a:pt x="5588758" y="1746914"/>
                    <a:pt x="5104263" y="1439839"/>
                    <a:pt x="5104263" y="1439839"/>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3" name="Овал 12"/>
            <p:cNvSpPr/>
            <p:nvPr/>
          </p:nvSpPr>
          <p:spPr>
            <a:xfrm>
              <a:off x="7929586" y="3845644"/>
              <a:ext cx="571477" cy="3571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nvGrpSpPr>
            <p:cNvPr id="24" name="Группа 23"/>
            <p:cNvGrpSpPr/>
            <p:nvPr/>
          </p:nvGrpSpPr>
          <p:grpSpPr>
            <a:xfrm>
              <a:off x="714348" y="1988840"/>
              <a:ext cx="8072480" cy="3304612"/>
              <a:chOff x="714348" y="1988840"/>
              <a:chExt cx="8072480" cy="3304612"/>
            </a:xfrm>
          </p:grpSpPr>
          <p:cxnSp>
            <p:nvCxnSpPr>
              <p:cNvPr id="4" name="Прямая соединительная линия 3"/>
              <p:cNvCxnSpPr/>
              <p:nvPr/>
            </p:nvCxnSpPr>
            <p:spPr>
              <a:xfrm flipV="1">
                <a:off x="714375" y="3988519"/>
                <a:ext cx="7572375"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6"/>
              <p:cNvSpPr txBox="1">
                <a:spLocks noChangeArrowheads="1"/>
              </p:cNvSpPr>
              <p:nvPr/>
            </p:nvSpPr>
            <p:spPr bwMode="auto">
              <a:xfrm>
                <a:off x="4714876" y="4202835"/>
                <a:ext cx="2000250" cy="646331"/>
              </a:xfrm>
              <a:prstGeom prst="rect">
                <a:avLst/>
              </a:prstGeom>
              <a:noFill/>
              <a:ln w="9525">
                <a:noFill/>
                <a:miter lim="800000"/>
                <a:headEnd/>
                <a:tailEnd/>
              </a:ln>
            </p:spPr>
            <p:txBody>
              <a:bodyPr wrap="square">
                <a:spAutoFit/>
              </a:bodyPr>
              <a:lstStyle/>
              <a:p>
                <a:pPr algn="ctr"/>
                <a:r>
                  <a:rPr lang="ru-RU" dirty="0"/>
                  <a:t>Окончание приема заявок</a:t>
                </a:r>
              </a:p>
            </p:txBody>
          </p:sp>
          <p:sp>
            <p:nvSpPr>
              <p:cNvPr id="6" name="TextBox 8"/>
              <p:cNvSpPr txBox="1">
                <a:spLocks noChangeArrowheads="1"/>
              </p:cNvSpPr>
              <p:nvPr/>
            </p:nvSpPr>
            <p:spPr bwMode="auto">
              <a:xfrm>
                <a:off x="857224" y="4202835"/>
                <a:ext cx="1643062" cy="646112"/>
              </a:xfrm>
              <a:prstGeom prst="rect">
                <a:avLst/>
              </a:prstGeom>
              <a:noFill/>
              <a:ln w="9525">
                <a:noFill/>
                <a:miter lim="800000"/>
                <a:headEnd/>
                <a:tailEnd/>
              </a:ln>
            </p:spPr>
            <p:txBody>
              <a:bodyPr>
                <a:spAutoFit/>
              </a:bodyPr>
              <a:lstStyle/>
              <a:p>
                <a:pPr algn="ctr"/>
                <a:r>
                  <a:rPr lang="ru-RU" dirty="0"/>
                  <a:t>Изменение извещения</a:t>
                </a:r>
              </a:p>
            </p:txBody>
          </p:sp>
          <p:sp>
            <p:nvSpPr>
              <p:cNvPr id="7" name="Дуга 6"/>
              <p:cNvSpPr/>
              <p:nvPr/>
            </p:nvSpPr>
            <p:spPr>
              <a:xfrm>
                <a:off x="1571625" y="2559769"/>
                <a:ext cx="4357688" cy="2143125"/>
              </a:xfrm>
              <a:prstGeom prst="arc">
                <a:avLst>
                  <a:gd name="adj1" fmla="val 10350149"/>
                  <a:gd name="adj2" fmla="val 5017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8" name="Текст 11"/>
              <p:cNvSpPr txBox="1">
                <a:spLocks/>
              </p:cNvSpPr>
              <p:nvPr/>
            </p:nvSpPr>
            <p:spPr>
              <a:xfrm>
                <a:off x="714348" y="2416885"/>
                <a:ext cx="1785950" cy="584775"/>
              </a:xfrm>
              <a:prstGeom prst="rect">
                <a:avLst/>
              </a:prstGeom>
            </p:spPr>
            <p:txBody>
              <a:bodyPr vert="horz" wrap="square" lIns="91440" tIns="45720" rIns="91440" bIns="45720"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ru-RU" sz="1600" b="0" i="0" u="none" strike="noStrike" kern="1200" cap="none" spc="0" normalizeH="0" baseline="0" noProof="0" smtClean="0">
                    <a:ln>
                      <a:noFill/>
                    </a:ln>
                    <a:solidFill>
                      <a:schemeClr val="tx1"/>
                    </a:solidFill>
                    <a:effectLst/>
                    <a:uLnTx/>
                    <a:uFillTx/>
                    <a:latin typeface="+mn-lt"/>
                    <a:ea typeface="+mn-ea"/>
                    <a:cs typeface="+mn-cs"/>
                  </a:rPr>
                  <a:t>не позднее чем за </a:t>
                </a:r>
                <a:r>
                  <a:rPr kumimoji="0" lang="ru-RU" sz="1600" b="0" i="0" u="none" strike="noStrike" kern="1200" cap="none" spc="0" normalizeH="0" baseline="0" noProof="0" smtClean="0">
                    <a:ln>
                      <a:noFill/>
                    </a:ln>
                    <a:solidFill>
                      <a:srgbClr val="C00000"/>
                    </a:solidFill>
                    <a:effectLst/>
                    <a:uLnTx/>
                    <a:uFillTx/>
                    <a:latin typeface="+mn-lt"/>
                    <a:ea typeface="+mn-ea"/>
                    <a:cs typeface="+mn-cs"/>
                  </a:rPr>
                  <a:t>2 раб. дня</a:t>
                </a:r>
                <a:endParaRPr kumimoji="0" lang="ru-RU" sz="1600" b="0"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9" name="TextBox 13"/>
              <p:cNvSpPr txBox="1">
                <a:spLocks noChangeArrowheads="1"/>
              </p:cNvSpPr>
              <p:nvPr/>
            </p:nvSpPr>
            <p:spPr bwMode="auto">
              <a:xfrm>
                <a:off x="2500298" y="4202835"/>
                <a:ext cx="2214564" cy="369332"/>
              </a:xfrm>
              <a:prstGeom prst="rect">
                <a:avLst/>
              </a:prstGeom>
              <a:noFill/>
              <a:ln w="9525">
                <a:noFill/>
                <a:miter lim="800000"/>
                <a:headEnd/>
                <a:tailEnd/>
              </a:ln>
            </p:spPr>
            <p:txBody>
              <a:bodyPr wrap="square">
                <a:spAutoFit/>
              </a:bodyPr>
              <a:lstStyle/>
              <a:p>
                <a:r>
                  <a:rPr lang="ru-RU" dirty="0"/>
                  <a:t>Размещение </a:t>
                </a:r>
                <a:r>
                  <a:rPr lang="ru-RU" dirty="0" smtClean="0"/>
                  <a:t>в ЕИС</a:t>
                </a:r>
                <a:endParaRPr lang="ru-RU" dirty="0"/>
              </a:p>
            </p:txBody>
          </p:sp>
          <p:sp>
            <p:nvSpPr>
              <p:cNvPr id="10" name="Полилиния 9"/>
              <p:cNvSpPr/>
              <p:nvPr/>
            </p:nvSpPr>
            <p:spPr>
              <a:xfrm>
                <a:off x="1719263" y="3436069"/>
                <a:ext cx="1338262" cy="495300"/>
              </a:xfrm>
              <a:custGeom>
                <a:avLst/>
                <a:gdLst>
                  <a:gd name="connsiteX0" fmla="*/ 0 w 1337481"/>
                  <a:gd name="connsiteY0" fmla="*/ 495868 h 495868"/>
                  <a:gd name="connsiteX1" fmla="*/ 586854 w 1337481"/>
                  <a:gd name="connsiteY1" fmla="*/ 4549 h 495868"/>
                  <a:gd name="connsiteX2" fmla="*/ 1337481 w 1337481"/>
                  <a:gd name="connsiteY2" fmla="*/ 468572 h 495868"/>
                  <a:gd name="connsiteX3" fmla="*/ 1337481 w 1337481"/>
                  <a:gd name="connsiteY3" fmla="*/ 468572 h 495868"/>
                </a:gdLst>
                <a:ahLst/>
                <a:cxnLst>
                  <a:cxn ang="0">
                    <a:pos x="connsiteX0" y="connsiteY0"/>
                  </a:cxn>
                  <a:cxn ang="0">
                    <a:pos x="connsiteX1" y="connsiteY1"/>
                  </a:cxn>
                  <a:cxn ang="0">
                    <a:pos x="connsiteX2" y="connsiteY2"/>
                  </a:cxn>
                  <a:cxn ang="0">
                    <a:pos x="connsiteX3" y="connsiteY3"/>
                  </a:cxn>
                </a:cxnLst>
                <a:rect l="l" t="t" r="r" b="b"/>
                <a:pathLst>
                  <a:path w="1337481" h="495868">
                    <a:moveTo>
                      <a:pt x="0" y="495868"/>
                    </a:moveTo>
                    <a:cubicBezTo>
                      <a:pt x="181970" y="252483"/>
                      <a:pt x="363941" y="9098"/>
                      <a:pt x="586854" y="4549"/>
                    </a:cubicBezTo>
                    <a:cubicBezTo>
                      <a:pt x="809767" y="0"/>
                      <a:pt x="1337481" y="468572"/>
                      <a:pt x="1337481" y="468572"/>
                    </a:cubicBezTo>
                    <a:lnTo>
                      <a:pt x="1337481" y="468572"/>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1" name="TextBox 16"/>
              <p:cNvSpPr txBox="1">
                <a:spLocks noChangeArrowheads="1"/>
              </p:cNvSpPr>
              <p:nvPr/>
            </p:nvSpPr>
            <p:spPr bwMode="auto">
              <a:xfrm>
                <a:off x="1714480" y="3131265"/>
                <a:ext cx="2000264" cy="338554"/>
              </a:xfrm>
              <a:prstGeom prst="rect">
                <a:avLst/>
              </a:prstGeom>
              <a:noFill/>
              <a:ln w="9525">
                <a:noFill/>
                <a:miter lim="800000"/>
                <a:headEnd/>
                <a:tailEnd/>
              </a:ln>
            </p:spPr>
            <p:txBody>
              <a:bodyPr wrap="square">
                <a:spAutoFit/>
              </a:bodyPr>
              <a:lstStyle/>
              <a:p>
                <a:r>
                  <a:rPr lang="ru-RU" sz="1600" dirty="0" smtClean="0"/>
                  <a:t>в </a:t>
                </a:r>
                <a:r>
                  <a:rPr lang="ru-RU" sz="1600" dirty="0"/>
                  <a:t>течение </a:t>
                </a:r>
                <a:r>
                  <a:rPr lang="ru-RU" sz="1600" dirty="0" smtClean="0">
                    <a:solidFill>
                      <a:srgbClr val="C00000"/>
                    </a:solidFill>
                  </a:rPr>
                  <a:t>1 раб. </a:t>
                </a:r>
                <a:r>
                  <a:rPr lang="ru-RU" sz="1600" dirty="0">
                    <a:solidFill>
                      <a:srgbClr val="C00000"/>
                    </a:solidFill>
                  </a:rPr>
                  <a:t>дня</a:t>
                </a:r>
              </a:p>
            </p:txBody>
          </p:sp>
          <p:sp>
            <p:nvSpPr>
              <p:cNvPr id="14" name="TextBox 19"/>
              <p:cNvSpPr txBox="1">
                <a:spLocks noChangeArrowheads="1"/>
              </p:cNvSpPr>
              <p:nvPr/>
            </p:nvSpPr>
            <p:spPr bwMode="auto">
              <a:xfrm>
                <a:off x="6715140" y="4202835"/>
                <a:ext cx="2071688" cy="646112"/>
              </a:xfrm>
              <a:prstGeom prst="rect">
                <a:avLst/>
              </a:prstGeom>
              <a:noFill/>
              <a:ln w="9525">
                <a:noFill/>
                <a:miter lim="800000"/>
                <a:headEnd/>
                <a:tailEnd/>
              </a:ln>
            </p:spPr>
            <p:txBody>
              <a:bodyPr>
                <a:spAutoFit/>
              </a:bodyPr>
              <a:lstStyle/>
              <a:p>
                <a:pPr algn="ctr"/>
                <a:r>
                  <a:rPr lang="ru-RU" dirty="0"/>
                  <a:t>Перенос срока приема заявок</a:t>
                </a:r>
              </a:p>
            </p:txBody>
          </p:sp>
          <p:sp>
            <p:nvSpPr>
              <p:cNvPr id="15" name="TextBox 20"/>
              <p:cNvSpPr txBox="1">
                <a:spLocks noChangeArrowheads="1"/>
              </p:cNvSpPr>
              <p:nvPr/>
            </p:nvSpPr>
            <p:spPr bwMode="auto">
              <a:xfrm>
                <a:off x="5724128" y="1988840"/>
                <a:ext cx="3000375" cy="584775"/>
              </a:xfrm>
              <a:prstGeom prst="rect">
                <a:avLst/>
              </a:prstGeom>
              <a:noFill/>
              <a:ln w="9525">
                <a:noFill/>
                <a:miter lim="800000"/>
                <a:headEnd/>
                <a:tailEnd/>
              </a:ln>
            </p:spPr>
            <p:txBody>
              <a:bodyPr>
                <a:spAutoFit/>
              </a:bodyPr>
              <a:lstStyle/>
              <a:p>
                <a:r>
                  <a:rPr lang="ru-RU" sz="1600" dirty="0" smtClean="0">
                    <a:solidFill>
                      <a:srgbClr val="000099"/>
                    </a:solidFill>
                  </a:rPr>
                  <a:t>не </a:t>
                </a:r>
                <a:r>
                  <a:rPr lang="ru-RU" sz="1600" dirty="0">
                    <a:solidFill>
                      <a:srgbClr val="000099"/>
                    </a:solidFill>
                  </a:rPr>
                  <a:t>менее </a:t>
                </a:r>
                <a:r>
                  <a:rPr lang="ru-RU" sz="1600" dirty="0" smtClean="0">
                    <a:solidFill>
                      <a:srgbClr val="C00000"/>
                    </a:solidFill>
                  </a:rPr>
                  <a:t>7 раб. дней</a:t>
                </a:r>
                <a:r>
                  <a:rPr lang="ru-RU" sz="1600" dirty="0" smtClean="0">
                    <a:solidFill>
                      <a:srgbClr val="000099"/>
                    </a:solidFill>
                  </a:rPr>
                  <a:t>, если</a:t>
                </a:r>
                <a:endParaRPr lang="ru-RU" sz="1600" dirty="0">
                  <a:solidFill>
                    <a:srgbClr val="000099"/>
                  </a:solidFill>
                </a:endParaRPr>
              </a:p>
              <a:p>
                <a:r>
                  <a:rPr lang="ru-RU" sz="1600" dirty="0">
                    <a:solidFill>
                      <a:srgbClr val="000099"/>
                    </a:solidFill>
                  </a:rPr>
                  <a:t>НМЦ более </a:t>
                </a:r>
                <a:r>
                  <a:rPr lang="ru-RU" sz="1600" dirty="0" smtClean="0">
                    <a:solidFill>
                      <a:srgbClr val="000099"/>
                    </a:solidFill>
                  </a:rPr>
                  <a:t>250 тыс. </a:t>
                </a:r>
                <a:r>
                  <a:rPr lang="ru-RU" sz="1600" dirty="0">
                    <a:solidFill>
                      <a:srgbClr val="000099"/>
                    </a:solidFill>
                  </a:rPr>
                  <a:t>руб.</a:t>
                </a:r>
              </a:p>
            </p:txBody>
          </p:sp>
          <p:sp>
            <p:nvSpPr>
              <p:cNvPr id="16" name="Полилиния 15"/>
              <p:cNvSpPr/>
              <p:nvPr/>
            </p:nvSpPr>
            <p:spPr>
              <a:xfrm>
                <a:off x="3194050" y="2926482"/>
                <a:ext cx="4090988" cy="1276350"/>
              </a:xfrm>
              <a:custGeom>
                <a:avLst/>
                <a:gdLst>
                  <a:gd name="connsiteX0" fmla="*/ 0 w 4092054"/>
                  <a:gd name="connsiteY0" fmla="*/ 1155510 h 1276065"/>
                  <a:gd name="connsiteX1" fmla="*/ 2552131 w 4092054"/>
                  <a:gd name="connsiteY1" fmla="*/ 9098 h 1276065"/>
                  <a:gd name="connsiteX2" fmla="*/ 3875964 w 4092054"/>
                  <a:gd name="connsiteY2" fmla="*/ 1100919 h 1276065"/>
                  <a:gd name="connsiteX3" fmla="*/ 3848669 w 4092054"/>
                  <a:gd name="connsiteY3" fmla="*/ 1059976 h 1276065"/>
                  <a:gd name="connsiteX4" fmla="*/ 3835021 w 4092054"/>
                  <a:gd name="connsiteY4" fmla="*/ 1046328 h 1276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2054" h="1276065">
                    <a:moveTo>
                      <a:pt x="0" y="1155510"/>
                    </a:moveTo>
                    <a:cubicBezTo>
                      <a:pt x="953068" y="586853"/>
                      <a:pt x="1906137" y="18197"/>
                      <a:pt x="2552131" y="9098"/>
                    </a:cubicBezTo>
                    <a:cubicBezTo>
                      <a:pt x="3198125" y="0"/>
                      <a:pt x="3659874" y="925773"/>
                      <a:pt x="3875964" y="1100919"/>
                    </a:cubicBezTo>
                    <a:cubicBezTo>
                      <a:pt x="4092054" y="1276065"/>
                      <a:pt x="3855493" y="1069074"/>
                      <a:pt x="3848669" y="1059976"/>
                    </a:cubicBezTo>
                    <a:cubicBezTo>
                      <a:pt x="3841845" y="1050878"/>
                      <a:pt x="3835021" y="1046328"/>
                      <a:pt x="3835021" y="1046328"/>
                    </a:cubicBezTo>
                  </a:path>
                </a:pathLst>
              </a:custGeom>
              <a:ln>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7" name="Овал 16"/>
              <p:cNvSpPr/>
              <p:nvPr/>
            </p:nvSpPr>
            <p:spPr>
              <a:xfrm>
                <a:off x="6786563" y="3845644"/>
                <a:ext cx="571500"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TextBox 23"/>
              <p:cNvSpPr txBox="1">
                <a:spLocks noChangeArrowheads="1"/>
              </p:cNvSpPr>
              <p:nvPr/>
            </p:nvSpPr>
            <p:spPr bwMode="auto">
              <a:xfrm>
                <a:off x="4643438" y="3202703"/>
                <a:ext cx="3000375" cy="584775"/>
              </a:xfrm>
              <a:prstGeom prst="rect">
                <a:avLst/>
              </a:prstGeom>
              <a:noFill/>
              <a:ln w="9525">
                <a:noFill/>
                <a:miter lim="800000"/>
                <a:headEnd/>
                <a:tailEnd/>
              </a:ln>
            </p:spPr>
            <p:txBody>
              <a:bodyPr>
                <a:spAutoFit/>
              </a:bodyPr>
              <a:lstStyle/>
              <a:p>
                <a:r>
                  <a:rPr lang="ru-RU" sz="1600" dirty="0" smtClean="0">
                    <a:solidFill>
                      <a:srgbClr val="000099"/>
                    </a:solidFill>
                  </a:rPr>
                  <a:t>не </a:t>
                </a:r>
                <a:r>
                  <a:rPr lang="ru-RU" sz="1600" dirty="0">
                    <a:solidFill>
                      <a:srgbClr val="000099"/>
                    </a:solidFill>
                  </a:rPr>
                  <a:t>менее </a:t>
                </a:r>
                <a:r>
                  <a:rPr lang="ru-RU" sz="1600" dirty="0" smtClean="0">
                    <a:solidFill>
                      <a:srgbClr val="C00000"/>
                    </a:solidFill>
                  </a:rPr>
                  <a:t>4 раб. дней</a:t>
                </a:r>
                <a:r>
                  <a:rPr lang="ru-RU" sz="1600" dirty="0" smtClean="0">
                    <a:solidFill>
                      <a:srgbClr val="000099"/>
                    </a:solidFill>
                  </a:rPr>
                  <a:t>, если</a:t>
                </a:r>
                <a:endParaRPr lang="ru-RU" sz="1600" dirty="0">
                  <a:solidFill>
                    <a:srgbClr val="000099"/>
                  </a:solidFill>
                </a:endParaRPr>
              </a:p>
              <a:p>
                <a:r>
                  <a:rPr lang="ru-RU" sz="1600" dirty="0">
                    <a:solidFill>
                      <a:srgbClr val="000099"/>
                    </a:solidFill>
                  </a:rPr>
                  <a:t>НМЦ менее </a:t>
                </a:r>
                <a:r>
                  <a:rPr lang="ru-RU" sz="1600" dirty="0" smtClean="0">
                    <a:solidFill>
                      <a:srgbClr val="000099"/>
                    </a:solidFill>
                  </a:rPr>
                  <a:t>250 тыс. </a:t>
                </a:r>
                <a:r>
                  <a:rPr lang="ru-RU" sz="1600" dirty="0">
                    <a:solidFill>
                      <a:srgbClr val="000099"/>
                    </a:solidFill>
                  </a:rPr>
                  <a:t>руб.</a:t>
                </a:r>
              </a:p>
            </p:txBody>
          </p:sp>
          <p:sp>
            <p:nvSpPr>
              <p:cNvPr id="19" name="TextBox 24"/>
              <p:cNvSpPr txBox="1">
                <a:spLocks noChangeArrowheads="1"/>
              </p:cNvSpPr>
              <p:nvPr/>
            </p:nvSpPr>
            <p:spPr bwMode="auto">
              <a:xfrm>
                <a:off x="2071670" y="4917215"/>
                <a:ext cx="5214974" cy="376237"/>
              </a:xfrm>
              <a:prstGeom prst="rect">
                <a:avLst/>
              </a:prstGeom>
              <a:noFill/>
              <a:ln w="9525">
                <a:solidFill>
                  <a:schemeClr val="tx2"/>
                </a:solidFill>
                <a:miter lim="800000"/>
                <a:headEnd/>
                <a:tailEnd/>
              </a:ln>
            </p:spPr>
            <p:txBody>
              <a:bodyPr wrap="square">
                <a:spAutoFit/>
              </a:bodyPr>
              <a:lstStyle/>
              <a:p>
                <a:pPr algn="ctr"/>
                <a:r>
                  <a:rPr lang="ru-RU" b="1" i="1" dirty="0" smtClean="0">
                    <a:solidFill>
                      <a:srgbClr val="000099"/>
                    </a:solidFill>
                  </a:rPr>
                  <a:t>изменение объекта закупки не допускается!</a:t>
                </a:r>
                <a:endParaRPr lang="ru-RU" b="1" i="1" dirty="0">
                  <a:solidFill>
                    <a:srgbClr val="000099"/>
                  </a:solidFill>
                </a:endParaRPr>
              </a:p>
            </p:txBody>
          </p:sp>
          <p:sp>
            <p:nvSpPr>
              <p:cNvPr id="20" name="Овал 19"/>
              <p:cNvSpPr/>
              <p:nvPr/>
            </p:nvSpPr>
            <p:spPr>
              <a:xfrm>
                <a:off x="2857488" y="3845646"/>
                <a:ext cx="642936" cy="357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Овал 20"/>
              <p:cNvSpPr/>
              <p:nvPr/>
            </p:nvSpPr>
            <p:spPr>
              <a:xfrm>
                <a:off x="1428728" y="3845646"/>
                <a:ext cx="642942"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Овал 21"/>
              <p:cNvSpPr/>
              <p:nvPr/>
            </p:nvSpPr>
            <p:spPr>
              <a:xfrm>
                <a:off x="5500694" y="3845646"/>
                <a:ext cx="642931" cy="357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gr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24744"/>
            <a:ext cx="8229600" cy="1143000"/>
          </a:xfrm>
        </p:spPr>
        <p:txBody>
          <a:bodyPr>
            <a:normAutofit/>
          </a:bodyPr>
          <a:lstStyle/>
          <a:p>
            <a:r>
              <a:rPr lang="ru-RU" sz="2400" b="1" dirty="0" smtClean="0"/>
              <a:t>Отмена запроса котировок</a:t>
            </a:r>
            <a:endParaRPr lang="ru-RU" sz="2400" b="1" dirty="0"/>
          </a:p>
        </p:txBody>
      </p:sp>
      <p:cxnSp>
        <p:nvCxnSpPr>
          <p:cNvPr id="4" name="Прямая соединительная линия 3"/>
          <p:cNvCxnSpPr/>
          <p:nvPr/>
        </p:nvCxnSpPr>
        <p:spPr>
          <a:xfrm flipV="1">
            <a:off x="781253" y="4078780"/>
            <a:ext cx="7572375"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8"/>
          <p:cNvSpPr txBox="1">
            <a:spLocks noChangeArrowheads="1"/>
          </p:cNvSpPr>
          <p:nvPr/>
        </p:nvSpPr>
        <p:spPr bwMode="auto">
          <a:xfrm>
            <a:off x="709788" y="4293096"/>
            <a:ext cx="1857376" cy="923330"/>
          </a:xfrm>
          <a:prstGeom prst="rect">
            <a:avLst/>
          </a:prstGeom>
          <a:noFill/>
          <a:ln w="9525">
            <a:noFill/>
            <a:miter lim="800000"/>
            <a:headEnd/>
            <a:tailEnd/>
          </a:ln>
        </p:spPr>
        <p:txBody>
          <a:bodyPr wrap="square">
            <a:spAutoFit/>
          </a:bodyPr>
          <a:lstStyle/>
          <a:p>
            <a:pPr algn="ctr"/>
            <a:r>
              <a:rPr lang="ru-RU" dirty="0" smtClean="0"/>
              <a:t>Решение об отмене извещения</a:t>
            </a:r>
            <a:endParaRPr lang="ru-RU" dirty="0"/>
          </a:p>
        </p:txBody>
      </p:sp>
      <p:sp>
        <p:nvSpPr>
          <p:cNvPr id="6" name="Дуга 5"/>
          <p:cNvSpPr/>
          <p:nvPr/>
        </p:nvSpPr>
        <p:spPr>
          <a:xfrm>
            <a:off x="1638502" y="2578584"/>
            <a:ext cx="6286524" cy="2214571"/>
          </a:xfrm>
          <a:prstGeom prst="arc">
            <a:avLst>
              <a:gd name="adj1" fmla="val 10350149"/>
              <a:gd name="adj2" fmla="val 5017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7" name="Текст 11"/>
          <p:cNvSpPr txBox="1">
            <a:spLocks/>
          </p:cNvSpPr>
          <p:nvPr/>
        </p:nvSpPr>
        <p:spPr>
          <a:xfrm>
            <a:off x="-612576" y="2312876"/>
            <a:ext cx="5832648" cy="566309"/>
          </a:xfrm>
          <a:prstGeom prst="rect">
            <a:avLst/>
          </a:prstGeom>
          <a:scene3d>
            <a:camera prst="perspectiveContrastingRightFacing"/>
            <a:lightRig rig="threePt" dir="t"/>
          </a:scene3d>
        </p:spPr>
        <p:txBody>
          <a:bodyPr vert="horz" wrap="square" lIns="91440" tIns="45720" rIns="91440" bIns="45720" rtlCol="0" anchor="ctr">
            <a:sp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400" b="0" i="0" u="none" strike="noStrike" kern="1200" cap="none" spc="0" normalizeH="0" baseline="0" noProof="0" dirty="0" smtClean="0">
                <a:ln>
                  <a:noFill/>
                </a:ln>
                <a:solidFill>
                  <a:schemeClr val="tx1"/>
                </a:solidFill>
                <a:effectLst/>
                <a:uLnTx/>
                <a:uFillTx/>
                <a:latin typeface="+mn-lt"/>
                <a:ea typeface="+mn-ea"/>
                <a:cs typeface="+mn-cs"/>
              </a:rPr>
              <a:t>не позднее чем </a:t>
            </a:r>
            <a:r>
              <a:rPr kumimoji="0" lang="ru-RU" sz="1400" b="1" i="0" u="none" strike="noStrike" kern="1200" cap="none" spc="0" normalizeH="0" baseline="0" noProof="0" dirty="0" smtClean="0">
                <a:ln>
                  <a:noFill/>
                </a:ln>
                <a:solidFill>
                  <a:srgbClr val="C00000"/>
                </a:solidFill>
                <a:effectLst/>
                <a:uLnTx/>
                <a:uFillTx/>
                <a:latin typeface="+mn-lt"/>
                <a:ea typeface="+mn-ea"/>
                <a:cs typeface="+mn-cs"/>
              </a:rPr>
              <a:t>за два дня </a:t>
            </a:r>
            <a:r>
              <a:rPr kumimoji="0" lang="ru-RU" sz="1400" b="0" i="0" u="none" strike="noStrike" kern="1200" cap="none" spc="0" normalizeH="0" baseline="0" noProof="0" dirty="0" smtClean="0">
                <a:ln>
                  <a:noFill/>
                </a:ln>
                <a:solidFill>
                  <a:schemeClr val="tx1"/>
                </a:solidFill>
                <a:effectLst/>
                <a:uLnTx/>
                <a:uFillTx/>
                <a:latin typeface="+mn-lt"/>
                <a:ea typeface="+mn-ea"/>
                <a:cs typeface="+mn-cs"/>
              </a:rPr>
              <a:t>до даты окончания срока подачи</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400" b="0" i="0" u="none" strike="noStrike" kern="1200" cap="none" spc="0" normalizeH="0" baseline="0" noProof="0" dirty="0" smtClean="0">
                <a:ln>
                  <a:noFill/>
                </a:ln>
                <a:solidFill>
                  <a:schemeClr val="tx1"/>
                </a:solidFill>
                <a:effectLst/>
                <a:uLnTx/>
                <a:uFillTx/>
                <a:latin typeface="+mn-lt"/>
                <a:ea typeface="+mn-ea"/>
                <a:cs typeface="+mn-cs"/>
              </a:rPr>
              <a:t>заявок на участие в запросе котировок</a:t>
            </a:r>
            <a:endParaRPr kumimoji="0" lang="ru-RU" sz="1400" b="0"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8" name="TextBox 13"/>
          <p:cNvSpPr txBox="1">
            <a:spLocks noChangeArrowheads="1"/>
          </p:cNvSpPr>
          <p:nvPr/>
        </p:nvSpPr>
        <p:spPr bwMode="auto">
          <a:xfrm>
            <a:off x="2495738" y="4293096"/>
            <a:ext cx="1500198" cy="646331"/>
          </a:xfrm>
          <a:prstGeom prst="rect">
            <a:avLst/>
          </a:prstGeom>
          <a:noFill/>
          <a:ln w="9525">
            <a:noFill/>
            <a:miter lim="800000"/>
            <a:headEnd/>
            <a:tailEnd/>
          </a:ln>
        </p:spPr>
        <p:txBody>
          <a:bodyPr wrap="square">
            <a:spAutoFit/>
          </a:bodyPr>
          <a:lstStyle/>
          <a:p>
            <a:pPr algn="ctr"/>
            <a:r>
              <a:rPr lang="ru-RU" dirty="0"/>
              <a:t>Размещение </a:t>
            </a:r>
            <a:r>
              <a:rPr lang="ru-RU" dirty="0" smtClean="0"/>
              <a:t>в ЕИС</a:t>
            </a:r>
            <a:endParaRPr lang="ru-RU" dirty="0"/>
          </a:p>
        </p:txBody>
      </p:sp>
      <p:sp>
        <p:nvSpPr>
          <p:cNvPr id="9" name="Полилиния 8"/>
          <p:cNvSpPr/>
          <p:nvPr/>
        </p:nvSpPr>
        <p:spPr>
          <a:xfrm>
            <a:off x="1786141" y="3721592"/>
            <a:ext cx="1338262" cy="300038"/>
          </a:xfrm>
          <a:custGeom>
            <a:avLst/>
            <a:gdLst>
              <a:gd name="connsiteX0" fmla="*/ 0 w 1337481"/>
              <a:gd name="connsiteY0" fmla="*/ 495868 h 495868"/>
              <a:gd name="connsiteX1" fmla="*/ 586854 w 1337481"/>
              <a:gd name="connsiteY1" fmla="*/ 4549 h 495868"/>
              <a:gd name="connsiteX2" fmla="*/ 1337481 w 1337481"/>
              <a:gd name="connsiteY2" fmla="*/ 468572 h 495868"/>
              <a:gd name="connsiteX3" fmla="*/ 1337481 w 1337481"/>
              <a:gd name="connsiteY3" fmla="*/ 468572 h 495868"/>
            </a:gdLst>
            <a:ahLst/>
            <a:cxnLst>
              <a:cxn ang="0">
                <a:pos x="connsiteX0" y="connsiteY0"/>
              </a:cxn>
              <a:cxn ang="0">
                <a:pos x="connsiteX1" y="connsiteY1"/>
              </a:cxn>
              <a:cxn ang="0">
                <a:pos x="connsiteX2" y="connsiteY2"/>
              </a:cxn>
              <a:cxn ang="0">
                <a:pos x="connsiteX3" y="connsiteY3"/>
              </a:cxn>
            </a:cxnLst>
            <a:rect l="l" t="t" r="r" b="b"/>
            <a:pathLst>
              <a:path w="1337481" h="495868">
                <a:moveTo>
                  <a:pt x="0" y="495868"/>
                </a:moveTo>
                <a:cubicBezTo>
                  <a:pt x="181970" y="252483"/>
                  <a:pt x="363941" y="9098"/>
                  <a:pt x="586854" y="4549"/>
                </a:cubicBezTo>
                <a:cubicBezTo>
                  <a:pt x="809767" y="0"/>
                  <a:pt x="1337481" y="468572"/>
                  <a:pt x="1337481" y="468572"/>
                </a:cubicBezTo>
                <a:lnTo>
                  <a:pt x="1337481" y="468572"/>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0" name="TextBox 16"/>
          <p:cNvSpPr txBox="1">
            <a:spLocks noChangeArrowheads="1"/>
          </p:cNvSpPr>
          <p:nvPr/>
        </p:nvSpPr>
        <p:spPr bwMode="auto">
          <a:xfrm>
            <a:off x="1852796" y="3150088"/>
            <a:ext cx="2000264" cy="584775"/>
          </a:xfrm>
          <a:prstGeom prst="rect">
            <a:avLst/>
          </a:prstGeom>
          <a:noFill/>
          <a:ln w="9525">
            <a:noFill/>
            <a:miter lim="800000"/>
            <a:headEnd/>
            <a:tailEnd/>
          </a:ln>
        </p:spPr>
        <p:txBody>
          <a:bodyPr wrap="square">
            <a:spAutoFit/>
          </a:bodyPr>
          <a:lstStyle/>
          <a:p>
            <a:r>
              <a:rPr lang="ru-RU" sz="1600" dirty="0" smtClean="0">
                <a:solidFill>
                  <a:srgbClr val="C00000"/>
                </a:solidFill>
              </a:rPr>
              <a:t>в день принятия решения об отмене</a:t>
            </a:r>
            <a:endParaRPr lang="ru-RU" sz="1600" dirty="0">
              <a:solidFill>
                <a:srgbClr val="C00000"/>
              </a:solidFill>
            </a:endParaRPr>
          </a:p>
        </p:txBody>
      </p:sp>
      <p:sp>
        <p:nvSpPr>
          <p:cNvPr id="11" name="Овал 10"/>
          <p:cNvSpPr/>
          <p:nvPr/>
        </p:nvSpPr>
        <p:spPr>
          <a:xfrm>
            <a:off x="1495606" y="3935907"/>
            <a:ext cx="642942"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Овал 11"/>
          <p:cNvSpPr/>
          <p:nvPr/>
        </p:nvSpPr>
        <p:spPr>
          <a:xfrm>
            <a:off x="7424960" y="4007344"/>
            <a:ext cx="642931" cy="357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олилиния 12"/>
          <p:cNvSpPr/>
          <p:nvPr/>
        </p:nvSpPr>
        <p:spPr>
          <a:xfrm>
            <a:off x="3424432" y="3721592"/>
            <a:ext cx="1338262" cy="300038"/>
          </a:xfrm>
          <a:custGeom>
            <a:avLst/>
            <a:gdLst>
              <a:gd name="connsiteX0" fmla="*/ 0 w 1337481"/>
              <a:gd name="connsiteY0" fmla="*/ 495868 h 495868"/>
              <a:gd name="connsiteX1" fmla="*/ 586854 w 1337481"/>
              <a:gd name="connsiteY1" fmla="*/ 4549 h 495868"/>
              <a:gd name="connsiteX2" fmla="*/ 1337481 w 1337481"/>
              <a:gd name="connsiteY2" fmla="*/ 468572 h 495868"/>
              <a:gd name="connsiteX3" fmla="*/ 1337481 w 1337481"/>
              <a:gd name="connsiteY3" fmla="*/ 468572 h 495868"/>
            </a:gdLst>
            <a:ahLst/>
            <a:cxnLst>
              <a:cxn ang="0">
                <a:pos x="connsiteX0" y="connsiteY0"/>
              </a:cxn>
              <a:cxn ang="0">
                <a:pos x="connsiteX1" y="connsiteY1"/>
              </a:cxn>
              <a:cxn ang="0">
                <a:pos x="connsiteX2" y="connsiteY2"/>
              </a:cxn>
              <a:cxn ang="0">
                <a:pos x="connsiteX3" y="connsiteY3"/>
              </a:cxn>
            </a:cxnLst>
            <a:rect l="l" t="t" r="r" b="b"/>
            <a:pathLst>
              <a:path w="1337481" h="495868">
                <a:moveTo>
                  <a:pt x="0" y="495868"/>
                </a:moveTo>
                <a:cubicBezTo>
                  <a:pt x="181970" y="252483"/>
                  <a:pt x="363941" y="9098"/>
                  <a:pt x="586854" y="4549"/>
                </a:cubicBezTo>
                <a:cubicBezTo>
                  <a:pt x="809767" y="0"/>
                  <a:pt x="1337481" y="468572"/>
                  <a:pt x="1337481" y="468572"/>
                </a:cubicBezTo>
                <a:lnTo>
                  <a:pt x="1337481" y="468572"/>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4" name="Овал 13"/>
          <p:cNvSpPr/>
          <p:nvPr/>
        </p:nvSpPr>
        <p:spPr>
          <a:xfrm>
            <a:off x="4567440" y="4007344"/>
            <a:ext cx="642936" cy="357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TextBox 16"/>
          <p:cNvSpPr txBox="1">
            <a:spLocks noChangeArrowheads="1"/>
          </p:cNvSpPr>
          <p:nvPr/>
        </p:nvSpPr>
        <p:spPr bwMode="auto">
          <a:xfrm>
            <a:off x="3710184" y="3364402"/>
            <a:ext cx="2000264" cy="338554"/>
          </a:xfrm>
          <a:prstGeom prst="rect">
            <a:avLst/>
          </a:prstGeom>
          <a:noFill/>
          <a:ln w="9525">
            <a:noFill/>
            <a:miter lim="800000"/>
            <a:headEnd/>
            <a:tailEnd/>
          </a:ln>
        </p:spPr>
        <p:txBody>
          <a:bodyPr wrap="square">
            <a:spAutoFit/>
          </a:bodyPr>
          <a:lstStyle/>
          <a:p>
            <a:r>
              <a:rPr lang="ru-RU" sz="1600" dirty="0" smtClean="0">
                <a:solidFill>
                  <a:srgbClr val="C00000"/>
                </a:solidFill>
              </a:rPr>
              <a:t>незамедлительно</a:t>
            </a:r>
            <a:endParaRPr lang="ru-RU" sz="1600" dirty="0">
              <a:solidFill>
                <a:srgbClr val="C00000"/>
              </a:solidFill>
            </a:endParaRPr>
          </a:p>
        </p:txBody>
      </p:sp>
      <p:sp>
        <p:nvSpPr>
          <p:cNvPr id="16" name="TextBox 13"/>
          <p:cNvSpPr txBox="1">
            <a:spLocks noChangeArrowheads="1"/>
          </p:cNvSpPr>
          <p:nvPr/>
        </p:nvSpPr>
        <p:spPr bwMode="auto">
          <a:xfrm>
            <a:off x="3995936" y="4293096"/>
            <a:ext cx="2643206" cy="1785104"/>
          </a:xfrm>
          <a:prstGeom prst="rect">
            <a:avLst/>
          </a:prstGeom>
          <a:noFill/>
          <a:ln w="9525">
            <a:noFill/>
            <a:miter lim="800000"/>
            <a:headEnd/>
            <a:tailEnd/>
          </a:ln>
        </p:spPr>
        <p:txBody>
          <a:bodyPr wrap="square">
            <a:spAutoFit/>
          </a:bodyPr>
          <a:lstStyle/>
          <a:p>
            <a:pPr algn="ctr"/>
            <a:r>
              <a:rPr lang="ru-RU" dirty="0" smtClean="0"/>
              <a:t>Доведение  до сведения участников закупки, подавших заявки </a:t>
            </a:r>
          </a:p>
          <a:p>
            <a:pPr algn="ctr"/>
            <a:r>
              <a:rPr lang="ru-RU" sz="1400" i="1" dirty="0" smtClean="0"/>
              <a:t>(при наличии у заказчика информации для осуществления связи с данными участниками)</a:t>
            </a:r>
            <a:endParaRPr lang="ru-RU" sz="1400" i="1" dirty="0"/>
          </a:p>
        </p:txBody>
      </p:sp>
      <p:sp>
        <p:nvSpPr>
          <p:cNvPr id="17" name="Овал 16"/>
          <p:cNvSpPr/>
          <p:nvPr/>
        </p:nvSpPr>
        <p:spPr>
          <a:xfrm>
            <a:off x="2924366" y="3935907"/>
            <a:ext cx="642936" cy="357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29600" cy="1143000"/>
          </a:xfrm>
        </p:spPr>
        <p:txBody>
          <a:bodyPr>
            <a:normAutofit/>
          </a:bodyPr>
          <a:lstStyle/>
          <a:p>
            <a:r>
              <a:rPr lang="ru-RU" sz="2400" b="1" dirty="0" smtClean="0"/>
              <a:t>Сроки проведения запроса котировок</a:t>
            </a:r>
            <a:endParaRPr lang="ru-RU" sz="2400" b="1" dirty="0"/>
          </a:p>
        </p:txBody>
      </p:sp>
      <p:sp>
        <p:nvSpPr>
          <p:cNvPr id="4" name="Блок-схема: узел 3"/>
          <p:cNvSpPr/>
          <p:nvPr/>
        </p:nvSpPr>
        <p:spPr>
          <a:xfrm flipH="1">
            <a:off x="468464" y="2780928"/>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36512" y="2996952"/>
            <a:ext cx="1512168"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Размещение извещения в ЕИС</a:t>
            </a:r>
            <a:endParaRPr lang="ru-RU" sz="1400" dirty="0">
              <a:solidFill>
                <a:schemeClr val="tx1"/>
              </a:solidFill>
            </a:endParaRPr>
          </a:p>
        </p:txBody>
      </p:sp>
      <p:sp>
        <p:nvSpPr>
          <p:cNvPr id="6" name="Блок-схема: узел 5"/>
          <p:cNvSpPr/>
          <p:nvPr/>
        </p:nvSpPr>
        <p:spPr>
          <a:xfrm flipH="1">
            <a:off x="2195736" y="2780928"/>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763688" y="2924944"/>
            <a:ext cx="1080120"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Окончание подачи заявок </a:t>
            </a:r>
            <a:endParaRPr lang="ru-RU" sz="1400" dirty="0">
              <a:solidFill>
                <a:schemeClr val="tx1"/>
              </a:solidFill>
            </a:endParaRPr>
          </a:p>
        </p:txBody>
      </p:sp>
      <p:sp>
        <p:nvSpPr>
          <p:cNvPr id="8" name="Выгнутая вверх стрелка 7"/>
          <p:cNvSpPr/>
          <p:nvPr/>
        </p:nvSpPr>
        <p:spPr>
          <a:xfrm>
            <a:off x="467544" y="2276872"/>
            <a:ext cx="1872208" cy="5040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Прямоугольник 8"/>
          <p:cNvSpPr/>
          <p:nvPr/>
        </p:nvSpPr>
        <p:spPr>
          <a:xfrm>
            <a:off x="683568" y="2420888"/>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min </a:t>
            </a:r>
            <a:r>
              <a:rPr lang="ru-RU" sz="1600" dirty="0" smtClean="0">
                <a:solidFill>
                  <a:schemeClr val="tx1"/>
                </a:solidFill>
              </a:rPr>
              <a:t>4 раб. дня</a:t>
            </a:r>
            <a:r>
              <a:rPr lang="en-US" sz="1600" dirty="0" smtClean="0">
                <a:solidFill>
                  <a:schemeClr val="tx1"/>
                </a:solidFill>
              </a:rPr>
              <a:t> </a:t>
            </a:r>
            <a:endParaRPr lang="ru-RU" sz="1600" dirty="0">
              <a:solidFill>
                <a:schemeClr val="tx1"/>
              </a:solidFill>
            </a:endParaRPr>
          </a:p>
        </p:txBody>
      </p:sp>
      <p:sp>
        <p:nvSpPr>
          <p:cNvPr id="10" name="Блок-схема: узел 9"/>
          <p:cNvSpPr/>
          <p:nvPr/>
        </p:nvSpPr>
        <p:spPr>
          <a:xfrm flipH="1">
            <a:off x="3995936" y="2780928"/>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771800" y="3068960"/>
            <a:ext cx="2664296"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Вскрытие конвертов, рассмотрение и оценка заявок, </a:t>
            </a:r>
          </a:p>
          <a:p>
            <a:pPr algn="ctr"/>
            <a:r>
              <a:rPr lang="ru-RU" sz="1400" dirty="0" smtClean="0">
                <a:solidFill>
                  <a:schemeClr val="tx1"/>
                </a:solidFill>
              </a:rPr>
              <a:t>протокол рассмотрения (в день подписания размещение в ЕИС)</a:t>
            </a:r>
            <a:endParaRPr lang="ru-RU" sz="1400" dirty="0">
              <a:solidFill>
                <a:schemeClr val="tx1"/>
              </a:solidFill>
            </a:endParaRPr>
          </a:p>
        </p:txBody>
      </p:sp>
      <p:sp>
        <p:nvSpPr>
          <p:cNvPr id="13" name="Блок-схема: узел 12"/>
          <p:cNvSpPr/>
          <p:nvPr/>
        </p:nvSpPr>
        <p:spPr>
          <a:xfrm flipH="1">
            <a:off x="6156176" y="2780928"/>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flipH="1">
            <a:off x="8532440" y="2780928"/>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7" name="Прямая соединительная линия 16"/>
          <p:cNvCxnSpPr/>
          <p:nvPr/>
        </p:nvCxnSpPr>
        <p:spPr>
          <a:xfrm>
            <a:off x="539552" y="2852936"/>
            <a:ext cx="799200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7740352" y="3068960"/>
            <a:ext cx="136815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Подписание контракта</a:t>
            </a:r>
            <a:endParaRPr lang="ru-RU" sz="1400" dirty="0">
              <a:solidFill>
                <a:schemeClr val="tx1"/>
              </a:solidFill>
            </a:endParaRPr>
          </a:p>
        </p:txBody>
      </p:sp>
      <p:sp>
        <p:nvSpPr>
          <p:cNvPr id="20" name="Прямоугольник 19"/>
          <p:cNvSpPr/>
          <p:nvPr/>
        </p:nvSpPr>
        <p:spPr>
          <a:xfrm>
            <a:off x="4572000" y="2420888"/>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2 раб. дня</a:t>
            </a:r>
            <a:endParaRPr lang="ru-RU" sz="1600" dirty="0">
              <a:solidFill>
                <a:schemeClr val="tx1"/>
              </a:solidFill>
            </a:endParaRPr>
          </a:p>
        </p:txBody>
      </p:sp>
      <p:sp>
        <p:nvSpPr>
          <p:cNvPr id="21" name="Прямоугольник 20"/>
          <p:cNvSpPr/>
          <p:nvPr/>
        </p:nvSpPr>
        <p:spPr>
          <a:xfrm>
            <a:off x="6948264" y="2420888"/>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7-20 дней</a:t>
            </a:r>
            <a:r>
              <a:rPr lang="en-US" sz="1600" dirty="0" smtClean="0">
                <a:solidFill>
                  <a:schemeClr val="tx1"/>
                </a:solidFill>
              </a:rPr>
              <a:t> </a:t>
            </a:r>
            <a:endParaRPr lang="ru-RU" sz="1600" dirty="0">
              <a:solidFill>
                <a:schemeClr val="tx1"/>
              </a:solidFill>
            </a:endParaRPr>
          </a:p>
        </p:txBody>
      </p:sp>
      <p:sp>
        <p:nvSpPr>
          <p:cNvPr id="22" name="Прямоугольник 21"/>
          <p:cNvSpPr/>
          <p:nvPr/>
        </p:nvSpPr>
        <p:spPr>
          <a:xfrm>
            <a:off x="5580112" y="2996952"/>
            <a:ext cx="1296144"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Отправление протокола победителю</a:t>
            </a:r>
            <a:endParaRPr lang="ru-RU" sz="1400" dirty="0">
              <a:solidFill>
                <a:schemeClr val="tx1"/>
              </a:solidFill>
            </a:endParaRPr>
          </a:p>
        </p:txBody>
      </p:sp>
      <p:sp>
        <p:nvSpPr>
          <p:cNvPr id="23" name="Выгнутая вверх стрелка 22"/>
          <p:cNvSpPr/>
          <p:nvPr/>
        </p:nvSpPr>
        <p:spPr>
          <a:xfrm>
            <a:off x="2339752" y="2276872"/>
            <a:ext cx="1872208" cy="5040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Выгнутая вверх стрелка 23"/>
          <p:cNvSpPr/>
          <p:nvPr/>
        </p:nvSpPr>
        <p:spPr>
          <a:xfrm>
            <a:off x="4211960" y="2276872"/>
            <a:ext cx="2160240" cy="5040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5" name="Выгнутая вверх стрелка 24"/>
          <p:cNvSpPr/>
          <p:nvPr/>
        </p:nvSpPr>
        <p:spPr>
          <a:xfrm>
            <a:off x="6372200" y="2276872"/>
            <a:ext cx="2304256" cy="5040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6" name="Блок-схема: узел 25"/>
          <p:cNvSpPr/>
          <p:nvPr/>
        </p:nvSpPr>
        <p:spPr>
          <a:xfrm flipH="1">
            <a:off x="468464" y="5301208"/>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Блок-схема: узел 26"/>
          <p:cNvSpPr/>
          <p:nvPr/>
        </p:nvSpPr>
        <p:spPr>
          <a:xfrm flipH="1">
            <a:off x="2195736" y="5301208"/>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1763688" y="5445224"/>
            <a:ext cx="1080120"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Окончание подачи заявок </a:t>
            </a:r>
            <a:endParaRPr lang="ru-RU" sz="1400" dirty="0">
              <a:solidFill>
                <a:schemeClr val="tx1"/>
              </a:solidFill>
            </a:endParaRPr>
          </a:p>
        </p:txBody>
      </p:sp>
      <p:sp>
        <p:nvSpPr>
          <p:cNvPr id="29" name="Выгнутая вверх стрелка 28"/>
          <p:cNvSpPr/>
          <p:nvPr/>
        </p:nvSpPr>
        <p:spPr>
          <a:xfrm>
            <a:off x="467544" y="4797152"/>
            <a:ext cx="1872208" cy="5040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0" name="Прямоугольник 29"/>
          <p:cNvSpPr/>
          <p:nvPr/>
        </p:nvSpPr>
        <p:spPr>
          <a:xfrm>
            <a:off x="755576" y="4869160"/>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min </a:t>
            </a:r>
            <a:r>
              <a:rPr lang="ru-RU" sz="1600" dirty="0" smtClean="0">
                <a:solidFill>
                  <a:schemeClr val="tx1"/>
                </a:solidFill>
              </a:rPr>
              <a:t>7 раб. дней</a:t>
            </a:r>
            <a:endParaRPr lang="ru-RU" sz="1600" dirty="0">
              <a:solidFill>
                <a:schemeClr val="tx1"/>
              </a:solidFill>
            </a:endParaRPr>
          </a:p>
        </p:txBody>
      </p:sp>
      <p:sp>
        <p:nvSpPr>
          <p:cNvPr id="31" name="Блок-схема: узел 30"/>
          <p:cNvSpPr/>
          <p:nvPr/>
        </p:nvSpPr>
        <p:spPr>
          <a:xfrm flipH="1">
            <a:off x="3995936" y="5301208"/>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2771800" y="5445224"/>
            <a:ext cx="2664296"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Вскрытие конвертов, рассмотрение и оценка заявок, </a:t>
            </a:r>
          </a:p>
          <a:p>
            <a:pPr algn="ctr"/>
            <a:r>
              <a:rPr lang="ru-RU" sz="1400" dirty="0" smtClean="0">
                <a:solidFill>
                  <a:schemeClr val="tx1"/>
                </a:solidFill>
              </a:rPr>
              <a:t>протокол рассмотрения (в день подписания размещение в ЕИС)</a:t>
            </a:r>
            <a:endParaRPr lang="ru-RU" sz="1400" dirty="0">
              <a:solidFill>
                <a:schemeClr val="tx1"/>
              </a:solidFill>
            </a:endParaRPr>
          </a:p>
        </p:txBody>
      </p:sp>
      <p:sp>
        <p:nvSpPr>
          <p:cNvPr id="33" name="Блок-схема: узел 32"/>
          <p:cNvSpPr/>
          <p:nvPr/>
        </p:nvSpPr>
        <p:spPr>
          <a:xfrm flipH="1">
            <a:off x="6156176" y="5301208"/>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Блок-схема: узел 33"/>
          <p:cNvSpPr/>
          <p:nvPr/>
        </p:nvSpPr>
        <p:spPr>
          <a:xfrm flipH="1">
            <a:off x="8532440" y="5301208"/>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5" name="Прямая соединительная линия 34"/>
          <p:cNvCxnSpPr/>
          <p:nvPr/>
        </p:nvCxnSpPr>
        <p:spPr>
          <a:xfrm>
            <a:off x="539552" y="5373216"/>
            <a:ext cx="799200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6" name="Прямоугольник 35"/>
          <p:cNvSpPr/>
          <p:nvPr/>
        </p:nvSpPr>
        <p:spPr>
          <a:xfrm>
            <a:off x="7740352" y="5589240"/>
            <a:ext cx="136815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Подписание контракта</a:t>
            </a:r>
            <a:endParaRPr lang="ru-RU" sz="1400" dirty="0">
              <a:solidFill>
                <a:schemeClr val="tx1"/>
              </a:solidFill>
            </a:endParaRPr>
          </a:p>
        </p:txBody>
      </p:sp>
      <p:sp>
        <p:nvSpPr>
          <p:cNvPr id="37" name="Прямоугольник 36"/>
          <p:cNvSpPr/>
          <p:nvPr/>
        </p:nvSpPr>
        <p:spPr>
          <a:xfrm>
            <a:off x="4572000" y="4941168"/>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2 раб. дня</a:t>
            </a:r>
            <a:endParaRPr lang="ru-RU" sz="1600" dirty="0">
              <a:solidFill>
                <a:schemeClr val="tx1"/>
              </a:solidFill>
            </a:endParaRPr>
          </a:p>
        </p:txBody>
      </p:sp>
      <p:sp>
        <p:nvSpPr>
          <p:cNvPr id="38" name="Прямоугольник 37"/>
          <p:cNvSpPr/>
          <p:nvPr/>
        </p:nvSpPr>
        <p:spPr>
          <a:xfrm>
            <a:off x="6948264" y="4941168"/>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7-20 дней</a:t>
            </a:r>
            <a:r>
              <a:rPr lang="en-US" sz="1600" dirty="0" smtClean="0">
                <a:solidFill>
                  <a:schemeClr val="tx1"/>
                </a:solidFill>
              </a:rPr>
              <a:t> </a:t>
            </a:r>
            <a:endParaRPr lang="ru-RU" sz="1600" dirty="0">
              <a:solidFill>
                <a:schemeClr val="tx1"/>
              </a:solidFill>
            </a:endParaRPr>
          </a:p>
        </p:txBody>
      </p:sp>
      <p:sp>
        <p:nvSpPr>
          <p:cNvPr id="39" name="Прямоугольник 38"/>
          <p:cNvSpPr/>
          <p:nvPr/>
        </p:nvSpPr>
        <p:spPr>
          <a:xfrm>
            <a:off x="5580112" y="5445224"/>
            <a:ext cx="1296144"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Отправление протокола победителю</a:t>
            </a:r>
            <a:endParaRPr lang="ru-RU" sz="1400" dirty="0">
              <a:solidFill>
                <a:schemeClr val="tx1"/>
              </a:solidFill>
            </a:endParaRPr>
          </a:p>
        </p:txBody>
      </p:sp>
      <p:sp>
        <p:nvSpPr>
          <p:cNvPr id="40" name="Выгнутая вверх стрелка 39"/>
          <p:cNvSpPr/>
          <p:nvPr/>
        </p:nvSpPr>
        <p:spPr>
          <a:xfrm>
            <a:off x="2339752" y="4797152"/>
            <a:ext cx="1872208" cy="5040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1" name="Выгнутая вверх стрелка 40"/>
          <p:cNvSpPr/>
          <p:nvPr/>
        </p:nvSpPr>
        <p:spPr>
          <a:xfrm>
            <a:off x="4211960" y="4797152"/>
            <a:ext cx="2160240" cy="5040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2" name="Выгнутая вверх стрелка 41"/>
          <p:cNvSpPr/>
          <p:nvPr/>
        </p:nvSpPr>
        <p:spPr>
          <a:xfrm>
            <a:off x="6372200" y="4797152"/>
            <a:ext cx="2304256" cy="5040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3" name="Прямоугольник 42"/>
          <p:cNvSpPr/>
          <p:nvPr/>
        </p:nvSpPr>
        <p:spPr>
          <a:xfrm>
            <a:off x="-36512" y="5445224"/>
            <a:ext cx="1512168"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Размещение извещения в ЕИС</a:t>
            </a:r>
            <a:endParaRPr lang="ru-RU" sz="1400" dirty="0">
              <a:solidFill>
                <a:schemeClr val="tx1"/>
              </a:solidFill>
            </a:endParaRPr>
          </a:p>
        </p:txBody>
      </p:sp>
      <p:sp>
        <p:nvSpPr>
          <p:cNvPr id="44" name="TextBox 43"/>
          <p:cNvSpPr txBox="1"/>
          <p:nvPr/>
        </p:nvSpPr>
        <p:spPr>
          <a:xfrm>
            <a:off x="0" y="1700808"/>
            <a:ext cx="9144000" cy="400110"/>
          </a:xfrm>
          <a:prstGeom prst="rect">
            <a:avLst/>
          </a:prstGeom>
          <a:noFill/>
        </p:spPr>
        <p:txBody>
          <a:bodyPr wrap="square" rtlCol="0">
            <a:spAutoFit/>
          </a:bodyPr>
          <a:lstStyle/>
          <a:p>
            <a:pPr algn="ctr"/>
            <a:r>
              <a:rPr lang="ru-RU" sz="2000" b="1" dirty="0" smtClean="0">
                <a:solidFill>
                  <a:srgbClr val="FF0000"/>
                </a:solidFill>
              </a:rPr>
              <a:t>НМЦК </a:t>
            </a:r>
            <a:r>
              <a:rPr lang="en-US" sz="2000" b="1" dirty="0" smtClean="0">
                <a:solidFill>
                  <a:srgbClr val="FF0000"/>
                </a:solidFill>
              </a:rPr>
              <a:t>&lt; 250 </a:t>
            </a:r>
            <a:r>
              <a:rPr lang="ru-RU" sz="2000" b="1" dirty="0" smtClean="0">
                <a:solidFill>
                  <a:srgbClr val="FF0000"/>
                </a:solidFill>
              </a:rPr>
              <a:t>МЛН РУБ.</a:t>
            </a:r>
            <a:endParaRPr lang="ru-RU" sz="2000" b="1" dirty="0">
              <a:solidFill>
                <a:srgbClr val="FF0000"/>
              </a:solidFill>
            </a:endParaRPr>
          </a:p>
        </p:txBody>
      </p:sp>
      <p:sp>
        <p:nvSpPr>
          <p:cNvPr id="45" name="TextBox 44"/>
          <p:cNvSpPr txBox="1"/>
          <p:nvPr/>
        </p:nvSpPr>
        <p:spPr>
          <a:xfrm>
            <a:off x="36512" y="4293096"/>
            <a:ext cx="9144000" cy="400110"/>
          </a:xfrm>
          <a:prstGeom prst="rect">
            <a:avLst/>
          </a:prstGeom>
          <a:noFill/>
        </p:spPr>
        <p:txBody>
          <a:bodyPr wrap="square" rtlCol="0">
            <a:spAutoFit/>
          </a:bodyPr>
          <a:lstStyle/>
          <a:p>
            <a:pPr algn="ctr"/>
            <a:r>
              <a:rPr lang="ru-RU" sz="2000" b="1" dirty="0" smtClean="0">
                <a:solidFill>
                  <a:srgbClr val="FF0000"/>
                </a:solidFill>
              </a:rPr>
              <a:t>НМЦК </a:t>
            </a:r>
            <a:r>
              <a:rPr lang="en-US" sz="2000" b="1" dirty="0" smtClean="0">
                <a:solidFill>
                  <a:srgbClr val="FF0000"/>
                </a:solidFill>
              </a:rPr>
              <a:t>&gt; 250 </a:t>
            </a:r>
            <a:r>
              <a:rPr lang="ru-RU" sz="2000" b="1" dirty="0" smtClean="0">
                <a:solidFill>
                  <a:srgbClr val="FF0000"/>
                </a:solidFill>
              </a:rPr>
              <a:t>МЛН РУБ.</a:t>
            </a:r>
            <a:endParaRPr lang="ru-RU" sz="2000" b="1"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124744"/>
            <a:ext cx="8496944" cy="5632311"/>
          </a:xfrm>
          <a:prstGeom prst="rect">
            <a:avLst/>
          </a:prstGeom>
          <a:noFill/>
        </p:spPr>
        <p:txBody>
          <a:bodyPr wrap="square" rtlCol="0">
            <a:spAutoFit/>
          </a:bodyPr>
          <a:lstStyle/>
          <a:p>
            <a:pPr algn="just"/>
            <a:r>
              <a:rPr lang="ru-RU" b="1" dirty="0" smtClean="0">
                <a:solidFill>
                  <a:srgbClr val="C00000"/>
                </a:solidFill>
              </a:rPr>
              <a:t>Цель данного методического пособия </a:t>
            </a:r>
            <a:r>
              <a:rPr lang="ru-RU" dirty="0" smtClean="0">
                <a:solidFill>
                  <a:srgbClr val="FF0000"/>
                </a:solidFill>
              </a:rPr>
              <a:t>–</a:t>
            </a:r>
            <a:r>
              <a:rPr lang="ru-RU" dirty="0" smtClean="0"/>
              <a:t> </a:t>
            </a:r>
            <a:r>
              <a:rPr lang="ru-RU" dirty="0" smtClean="0">
                <a:solidFill>
                  <a:srgbClr val="C00000"/>
                </a:solidFill>
              </a:rPr>
              <a:t>дать субъектам малого и среднего предпринимательства необходимый теоретический и практический инструментарий для самостоятельной работы в качестве участников </a:t>
            </a:r>
            <a:r>
              <a:rPr lang="ru-RU" dirty="0" err="1" smtClean="0">
                <a:solidFill>
                  <a:srgbClr val="C00000"/>
                </a:solidFill>
              </a:rPr>
              <a:t>госзакупок</a:t>
            </a:r>
            <a:r>
              <a:rPr lang="ru-RU" dirty="0" smtClean="0">
                <a:solidFill>
                  <a:srgbClr val="C00000"/>
                </a:solidFill>
              </a:rPr>
              <a:t>.</a:t>
            </a:r>
          </a:p>
          <a:p>
            <a:pPr algn="just"/>
            <a:r>
              <a:rPr lang="ru-RU" b="1" dirty="0" smtClean="0">
                <a:solidFill>
                  <a:schemeClr val="accent1"/>
                </a:solidFill>
              </a:rPr>
              <a:t>Задачи:</a:t>
            </a:r>
          </a:p>
          <a:p>
            <a:pPr marL="342900" indent="-342900" algn="just">
              <a:buAutoNum type="arabicPeriod"/>
            </a:pPr>
            <a:r>
              <a:rPr lang="ru-RU" dirty="0" smtClean="0">
                <a:solidFill>
                  <a:schemeClr val="accent1"/>
                </a:solidFill>
              </a:rPr>
              <a:t>Рассмотреть существующие способы определения поставщиков</a:t>
            </a:r>
          </a:p>
          <a:p>
            <a:pPr marL="342900" indent="-342900" algn="just">
              <a:buAutoNum type="arabicPeriod"/>
            </a:pPr>
            <a:r>
              <a:rPr lang="ru-RU" dirty="0" smtClean="0">
                <a:solidFill>
                  <a:schemeClr val="accent1"/>
                </a:solidFill>
              </a:rPr>
              <a:t>Выявить особенности проведения конкурсов, аукционов, запроса котировок, </a:t>
            </a:r>
          </a:p>
          <a:p>
            <a:pPr marL="342900" indent="-342900" algn="just"/>
            <a:r>
              <a:rPr lang="ru-RU" dirty="0" smtClean="0">
                <a:solidFill>
                  <a:schemeClr val="accent1"/>
                </a:solidFill>
              </a:rPr>
              <a:t>       запроса предложений и закупки у единственного поставщика</a:t>
            </a:r>
          </a:p>
          <a:p>
            <a:pPr marL="342900" indent="-342900" algn="just">
              <a:buAutoNum type="arabicPeriod"/>
            </a:pPr>
            <a:r>
              <a:rPr lang="ru-RU" dirty="0" smtClean="0">
                <a:solidFill>
                  <a:schemeClr val="accent1"/>
                </a:solidFill>
              </a:rPr>
              <a:t>Рассмотреть имеющиеся требования к участникам закупок</a:t>
            </a:r>
          </a:p>
          <a:p>
            <a:pPr marL="342900" indent="-342900" algn="just">
              <a:buAutoNum type="arabicPeriod"/>
            </a:pPr>
            <a:r>
              <a:rPr lang="ru-RU" dirty="0" smtClean="0">
                <a:solidFill>
                  <a:schemeClr val="accent1"/>
                </a:solidFill>
              </a:rPr>
              <a:t>Проанализировать особенности документооборота в системе государственных закупок</a:t>
            </a:r>
          </a:p>
          <a:p>
            <a:pPr marL="342900" indent="-342900" algn="just">
              <a:buAutoNum type="arabicPeriod"/>
            </a:pPr>
            <a:r>
              <a:rPr lang="ru-RU" dirty="0" smtClean="0">
                <a:solidFill>
                  <a:schemeClr val="accent1"/>
                </a:solidFill>
              </a:rPr>
              <a:t>Определить способы расчета цены контракта</a:t>
            </a:r>
          </a:p>
          <a:p>
            <a:pPr marL="342900" indent="-342900" algn="just">
              <a:buAutoNum type="arabicPeriod"/>
            </a:pPr>
            <a:r>
              <a:rPr lang="ru-RU" dirty="0" smtClean="0">
                <a:solidFill>
                  <a:schemeClr val="accent1"/>
                </a:solidFill>
              </a:rPr>
              <a:t>Выявить особенности закупок у субъектов малого предпринимательства</a:t>
            </a:r>
          </a:p>
          <a:p>
            <a:pPr marL="342900" indent="-342900" algn="just">
              <a:buAutoNum type="arabicPeriod"/>
            </a:pPr>
            <a:r>
              <a:rPr lang="ru-RU" dirty="0" smtClean="0">
                <a:solidFill>
                  <a:schemeClr val="accent1"/>
                </a:solidFill>
              </a:rPr>
              <a:t>Рассмотреть методы оценки заявок на участие в закупках </a:t>
            </a:r>
          </a:p>
          <a:p>
            <a:pPr marL="342900" indent="-342900" algn="just">
              <a:buAutoNum type="arabicPeriod"/>
            </a:pPr>
            <a:r>
              <a:rPr lang="ru-RU" dirty="0" smtClean="0">
                <a:solidFill>
                  <a:schemeClr val="accent1"/>
                </a:solidFill>
              </a:rPr>
              <a:t>Проанализировать особенности заключения и исполнения контрактов с поставщиками-победителями</a:t>
            </a:r>
          </a:p>
          <a:p>
            <a:pPr marL="342900" indent="-342900" algn="just">
              <a:buAutoNum type="arabicPeriod"/>
            </a:pPr>
            <a:r>
              <a:rPr lang="ru-RU" dirty="0" smtClean="0">
                <a:solidFill>
                  <a:schemeClr val="accent1"/>
                </a:solidFill>
              </a:rPr>
              <a:t>Определить  сущность и возможности обжалования результатов торгов </a:t>
            </a:r>
          </a:p>
          <a:p>
            <a:pPr marL="342900" indent="-342900" algn="just">
              <a:buAutoNum type="arabicPeriod"/>
            </a:pPr>
            <a:r>
              <a:rPr lang="ru-RU" dirty="0" smtClean="0">
                <a:solidFill>
                  <a:schemeClr val="accent1"/>
                </a:solidFill>
              </a:rPr>
              <a:t>Рассмотреть и дать оценку принципиальным изменениям в Контрактной системе с 01.01.2016 г. </a:t>
            </a:r>
          </a:p>
          <a:p>
            <a:pPr algn="just">
              <a:buNone/>
            </a:pPr>
            <a:r>
              <a:rPr lang="ru-RU" b="1" dirty="0" smtClean="0"/>
              <a:t>Аудитория:  </a:t>
            </a:r>
            <a:r>
              <a:rPr lang="ru-RU" dirty="0" smtClean="0"/>
              <a:t>руководители и сотрудники предприятий малого и среднего бизнеса.</a:t>
            </a:r>
          </a:p>
          <a:p>
            <a:pPr marL="342900" indent="-342900">
              <a:buAutoNum type="arabicPeriod"/>
            </a:pPr>
            <a:endParaRPr lang="ru-RU" dirty="0" smtClean="0">
              <a:solidFill>
                <a:schemeClr val="accent1"/>
              </a:solidFill>
            </a:endParaRPr>
          </a:p>
        </p:txBody>
      </p:sp>
      <p:sp>
        <p:nvSpPr>
          <p:cNvPr id="3" name="Прямоугольник 2"/>
          <p:cNvSpPr/>
          <p:nvPr/>
        </p:nvSpPr>
        <p:spPr>
          <a:xfrm>
            <a:off x="6124824" y="548680"/>
            <a:ext cx="1582613" cy="461665"/>
          </a:xfrm>
          <a:prstGeom prst="rect">
            <a:avLst/>
          </a:prstGeom>
        </p:spPr>
        <p:txBody>
          <a:bodyPr wrap="none">
            <a:spAutoFit/>
          </a:bodyPr>
          <a:lstStyle/>
          <a:p>
            <a:pPr algn="ctr"/>
            <a:r>
              <a:rPr lang="ru-RU" sz="2400" b="1" dirty="0" smtClean="0"/>
              <a:t>ВВЕДЕНИЕ</a:t>
            </a:r>
            <a:endParaRPr lang="ru-RU" b="1"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1824"/>
            <a:ext cx="8229600" cy="1143000"/>
          </a:xfrm>
        </p:spPr>
        <p:txBody>
          <a:bodyPr>
            <a:normAutofit/>
          </a:bodyPr>
          <a:lstStyle/>
          <a:p>
            <a:r>
              <a:rPr lang="ru-RU" sz="2400" b="1" dirty="0" smtClean="0"/>
              <a:t>Заявка на запрос котировок</a:t>
            </a:r>
            <a:endParaRPr lang="ru-RU" sz="2400" b="1" dirty="0"/>
          </a:p>
        </p:txBody>
      </p:sp>
      <p:sp>
        <p:nvSpPr>
          <p:cNvPr id="4" name="Прямоугольник 3"/>
          <p:cNvSpPr/>
          <p:nvPr/>
        </p:nvSpPr>
        <p:spPr>
          <a:xfrm>
            <a:off x="107504" y="1535881"/>
            <a:ext cx="8820472" cy="36933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dirty="0" smtClean="0"/>
              <a:t>Заявка на участие в запросе котировок должна содержать информацию, необходимую заказчику в соответствии с извещением о проведении запроса котировок, а также сведения: </a:t>
            </a:r>
          </a:p>
          <a:p>
            <a:pPr algn="just"/>
            <a:r>
              <a:rPr lang="ru-RU" i="1" dirty="0" smtClean="0"/>
              <a:t>1) о согласии участника запроса котировок исполнить условия контракта, указанные в извещении; </a:t>
            </a:r>
          </a:p>
          <a:p>
            <a:pPr algn="just"/>
            <a:r>
              <a:rPr lang="ru-RU" i="1" dirty="0" smtClean="0"/>
              <a:t>2) о цене ТРУ;</a:t>
            </a:r>
          </a:p>
          <a:p>
            <a:pPr algn="just"/>
            <a:r>
              <a:rPr lang="ru-RU" i="1" dirty="0" smtClean="0"/>
              <a:t>3) документы, подтверждающие право участника запроса котировок на получение преимуществ в соответствии со статьями 28, 29 44-фз, или копии таких документов; </a:t>
            </a:r>
          </a:p>
          <a:p>
            <a:pPr algn="just"/>
            <a:r>
              <a:rPr lang="ru-RU" i="1" dirty="0" smtClean="0"/>
              <a:t>4) идентификационный номер налогоплательщика учредителей, членов коллегиального исполнительного органа, лица, исполняющего функции единоличного исполнительного органа участника запроса котировок;</a:t>
            </a:r>
          </a:p>
          <a:p>
            <a:pPr algn="just"/>
            <a:r>
              <a:rPr lang="ru-RU" i="1" dirty="0" smtClean="0"/>
              <a:t>5) см. п. 5 ч. 3 ст. 73 (44-фз).</a:t>
            </a:r>
            <a:endParaRPr lang="ru-RU" i="1" dirty="0"/>
          </a:p>
        </p:txBody>
      </p:sp>
      <p:sp>
        <p:nvSpPr>
          <p:cNvPr id="5" name="Прямоугольник 4"/>
          <p:cNvSpPr/>
          <p:nvPr/>
        </p:nvSpPr>
        <p:spPr>
          <a:xfrm>
            <a:off x="35496" y="5192032"/>
            <a:ext cx="9108504" cy="1477328"/>
          </a:xfrm>
          <a:prstGeom prst="rect">
            <a:avLst/>
          </a:prstGeom>
        </p:spPr>
        <p:txBody>
          <a:bodyPr wrap="square">
            <a:spAutoFit/>
          </a:bodyPr>
          <a:lstStyle/>
          <a:p>
            <a:pPr algn="just"/>
            <a:r>
              <a:rPr lang="ru-RU" dirty="0" smtClean="0">
                <a:solidFill>
                  <a:srgbClr val="0070C0"/>
                </a:solidFill>
              </a:rPr>
              <a:t>Заявка на участие может подаваться в письменной либо электронной форме. Если участником выбран письменный вариант подачи заявки, то документ должен быть запечатан в плотном конверте, чтобы исключить возможность ознакомления с его содержимым до процедуры вскрытия. Если участником выбран электронный вариант подачи заявки, то документ должен быть подан в срок, который указан в извещении. </a:t>
            </a:r>
            <a:endParaRPr lang="ru-RU" dirty="0">
              <a:solidFill>
                <a:srgbClr val="0070C0"/>
              </a:solidFill>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1824"/>
            <a:ext cx="8229600" cy="1143000"/>
          </a:xfrm>
        </p:spPr>
        <p:txBody>
          <a:bodyPr>
            <a:normAutofit/>
          </a:bodyPr>
          <a:lstStyle/>
          <a:p>
            <a:r>
              <a:rPr lang="ru-RU" sz="2400" b="1" dirty="0" smtClean="0"/>
              <a:t>Запрос предложений</a:t>
            </a:r>
            <a:endParaRPr lang="ru-RU" sz="2400" b="1" dirty="0"/>
          </a:p>
        </p:txBody>
      </p:sp>
      <p:sp>
        <p:nvSpPr>
          <p:cNvPr id="4" name="Прямоугольник 3"/>
          <p:cNvSpPr/>
          <p:nvPr/>
        </p:nvSpPr>
        <p:spPr>
          <a:xfrm>
            <a:off x="0" y="1480716"/>
            <a:ext cx="9144000" cy="15696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ru-RU" sz="1600" dirty="0" smtClean="0"/>
              <a:t>Под запросом предложений понимается способ определения поставщика (подрядчика, исполнителя), при котором информация о закупаемых для обеспечения государственных или муниципальных нужд в ТРУ сообщается неограниченному кругу лиц путем размещения в ЕИС извещения о проведении запроса предложений, документации о проведении запроса предложений и победителем запроса предложений признается участник, направивший окончательное предложение, которое наилучшим образом соответствует установленным заказчиком требованиям к товару, работе или услуге.</a:t>
            </a:r>
            <a:endParaRPr lang="ru-RU" sz="1600" dirty="0"/>
          </a:p>
        </p:txBody>
      </p:sp>
      <p:sp>
        <p:nvSpPr>
          <p:cNvPr id="5" name="Заголовок 1"/>
          <p:cNvSpPr txBox="1">
            <a:spLocks/>
          </p:cNvSpPr>
          <p:nvPr/>
        </p:nvSpPr>
        <p:spPr>
          <a:xfrm>
            <a:off x="395536" y="270892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solidFill>
                  <a:schemeClr val="tx1"/>
                </a:solidFill>
                <a:effectLst/>
                <a:uLnTx/>
                <a:uFillTx/>
                <a:latin typeface="+mj-lt"/>
                <a:ea typeface="+mj-ea"/>
                <a:cs typeface="+mj-cs"/>
              </a:rPr>
              <a:t>Случаи проведения</a:t>
            </a:r>
            <a:endParaRPr kumimoji="0" lang="ru-RU"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Прямоугольник 5"/>
          <p:cNvSpPr/>
          <p:nvPr/>
        </p:nvSpPr>
        <p:spPr>
          <a:xfrm>
            <a:off x="107504" y="3429000"/>
            <a:ext cx="8892480"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dirty="0" smtClean="0"/>
              <a:t>При поставке спортивной экипировки, оборудования, инвентаря для подготовки к соревнованиям, а также для участия в Олимпийских и </a:t>
            </a:r>
            <a:r>
              <a:rPr lang="ru-RU" sz="1600" dirty="0" err="1" smtClean="0"/>
              <a:t>Паралимпийских</a:t>
            </a:r>
            <a:r>
              <a:rPr lang="ru-RU" sz="1600" dirty="0" smtClean="0"/>
              <a:t> играх сборных команд РФ</a:t>
            </a:r>
            <a:endParaRPr lang="ru-RU" sz="1600" dirty="0"/>
          </a:p>
        </p:txBody>
      </p:sp>
      <p:sp>
        <p:nvSpPr>
          <p:cNvPr id="7" name="Прямоугольник 6"/>
          <p:cNvSpPr/>
          <p:nvPr/>
        </p:nvSpPr>
        <p:spPr>
          <a:xfrm>
            <a:off x="107504" y="3861048"/>
            <a:ext cx="8892480"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dirty="0" smtClean="0"/>
              <a:t>При заключении федеральными органами государственной власти контрактов с иностранными фирмами относительно лечения российских граждан вне границ РФ</a:t>
            </a:r>
            <a:endParaRPr lang="ru-RU" sz="1600" dirty="0"/>
          </a:p>
        </p:txBody>
      </p:sp>
      <p:sp>
        <p:nvSpPr>
          <p:cNvPr id="8" name="Прямоугольник 7"/>
          <p:cNvSpPr/>
          <p:nvPr/>
        </p:nvSpPr>
        <p:spPr>
          <a:xfrm>
            <a:off x="107504" y="4293096"/>
            <a:ext cx="8892480"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dirty="0" smtClean="0"/>
              <a:t>При осуществлении закупок ТРУ, если Заказчик принял решение об одностороннем отказе от исполнения контракта по основаниям, предусмотренным ГК РФ</a:t>
            </a:r>
            <a:endParaRPr lang="ru-RU" sz="1600" dirty="0"/>
          </a:p>
        </p:txBody>
      </p:sp>
      <p:sp>
        <p:nvSpPr>
          <p:cNvPr id="9" name="Прямоугольник 8"/>
          <p:cNvSpPr/>
          <p:nvPr/>
        </p:nvSpPr>
        <p:spPr>
          <a:xfrm>
            <a:off x="107504" y="4725144"/>
            <a:ext cx="8892480" cy="7200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dirty="0" smtClean="0"/>
              <a:t>При закупке лекарственных препаратов, необходимость в которых признана врачебной комиссией и зафиксирована в соответствующих медицинских документах, в случаях жизненных показаний пациента или индивидуальной непереносимости аналогов</a:t>
            </a:r>
            <a:endParaRPr lang="ru-RU" sz="1600" dirty="0"/>
          </a:p>
        </p:txBody>
      </p:sp>
      <p:sp>
        <p:nvSpPr>
          <p:cNvPr id="10" name="Прямоугольник 9"/>
          <p:cNvSpPr/>
          <p:nvPr/>
        </p:nvSpPr>
        <p:spPr>
          <a:xfrm>
            <a:off x="107504" y="5445224"/>
            <a:ext cx="8892480"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dirty="0" smtClean="0"/>
              <a:t>При признании несостоявшимся электронного аукциона или повторного конкурса, проводимых в соответствии с 44-фз</a:t>
            </a:r>
            <a:endParaRPr lang="ru-RU" sz="1600" dirty="0"/>
          </a:p>
        </p:txBody>
      </p:sp>
      <p:sp>
        <p:nvSpPr>
          <p:cNvPr id="11" name="Прямоугольник 10"/>
          <p:cNvSpPr/>
          <p:nvPr/>
        </p:nvSpPr>
        <p:spPr>
          <a:xfrm>
            <a:off x="107504" y="5877272"/>
            <a:ext cx="8892480"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dirty="0" smtClean="0"/>
              <a:t>При закупке народных художественных изделий по образцам, зарегистрированным в уставленном законодательством порядке</a:t>
            </a:r>
            <a:endParaRPr lang="ru-RU" sz="1600" dirty="0"/>
          </a:p>
        </p:txBody>
      </p:sp>
      <p:sp>
        <p:nvSpPr>
          <p:cNvPr id="12" name="Прямоугольник 11"/>
          <p:cNvSpPr/>
          <p:nvPr/>
        </p:nvSpPr>
        <p:spPr>
          <a:xfrm>
            <a:off x="107504" y="6309320"/>
            <a:ext cx="8892480"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dirty="0" smtClean="0"/>
              <a:t>При осуществлении закупок услуг по защите интересов Российской Федерации</a:t>
            </a:r>
            <a:endParaRPr lang="ru-RU" sz="1600" dirty="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1143000"/>
          </a:xfrm>
        </p:spPr>
        <p:txBody>
          <a:bodyPr>
            <a:noAutofit/>
          </a:bodyPr>
          <a:lstStyle/>
          <a:p>
            <a:r>
              <a:rPr lang="ru-RU" sz="2400" b="1" dirty="0" smtClean="0"/>
              <a:t>Сроки проведения запроса предложений</a:t>
            </a:r>
            <a:endParaRPr lang="ru-RU" sz="2400" b="1" dirty="0"/>
          </a:p>
        </p:txBody>
      </p:sp>
      <p:pic>
        <p:nvPicPr>
          <p:cNvPr id="1026" name="Picture 2" descr="https://otc.ru/portals/0/Images/academy/pics_stenogramms_vebinar/predlozheniya.png"/>
          <p:cNvPicPr>
            <a:picLocks noChangeAspect="1" noChangeArrowheads="1"/>
          </p:cNvPicPr>
          <p:nvPr/>
        </p:nvPicPr>
        <p:blipFill>
          <a:blip r:embed="rId2" cstate="print"/>
          <a:srcRect/>
          <a:stretch>
            <a:fillRect/>
          </a:stretch>
        </p:blipFill>
        <p:spPr bwMode="auto">
          <a:xfrm>
            <a:off x="755576" y="1700808"/>
            <a:ext cx="7696200" cy="4495800"/>
          </a:xfrm>
          <a:prstGeom prst="rect">
            <a:avLst/>
          </a:prstGeom>
          <a:noFill/>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73832"/>
            <a:ext cx="8229600" cy="1143000"/>
          </a:xfrm>
        </p:spPr>
        <p:txBody>
          <a:bodyPr>
            <a:noAutofit/>
          </a:bodyPr>
          <a:lstStyle/>
          <a:p>
            <a:r>
              <a:rPr lang="ru-RU" sz="2400" b="1" dirty="0" smtClean="0"/>
              <a:t>Извещение о проведении запроса предложений</a:t>
            </a:r>
            <a:endParaRPr lang="ru-RU" sz="2400" b="1" dirty="0"/>
          </a:p>
        </p:txBody>
      </p:sp>
      <p:sp>
        <p:nvSpPr>
          <p:cNvPr id="4" name="Прямоугольник 3"/>
          <p:cNvSpPr/>
          <p:nvPr/>
        </p:nvSpPr>
        <p:spPr>
          <a:xfrm>
            <a:off x="53752" y="1772816"/>
            <a:ext cx="9090248" cy="4801314"/>
          </a:xfrm>
          <a:prstGeom prst="rect">
            <a:avLst/>
          </a:prstGeom>
        </p:spPr>
        <p:txBody>
          <a:bodyPr wrap="square">
            <a:spAutoFit/>
          </a:bodyPr>
          <a:lstStyle/>
          <a:p>
            <a:pPr algn="just"/>
            <a:r>
              <a:rPr lang="ru-RU" sz="1700" dirty="0" smtClean="0"/>
              <a:t>1. Наименование, место нахождения, почтовый адрес, адрес электронной почты, номер контактного телефона, ответственное должностное лицо заказчика, специализированной организации</a:t>
            </a:r>
          </a:p>
          <a:p>
            <a:pPr algn="just"/>
            <a:r>
              <a:rPr lang="ru-RU" sz="1700" dirty="0" smtClean="0"/>
              <a:t>2. Краткое изложение условий контракта, содержащее: наименование и описание объекта закупки с учетом требований, предусмотренных статьей 33 44-ФЗ, информацию о количестве и месте доставки товара, являющегося предметом контракта, месте выполнения работы или оказания услуги, являющихся предметом контракта, сроки поставки товара или завершения работы либо график оказания услуг, НМЦК, источник финансирования</a:t>
            </a:r>
          </a:p>
          <a:p>
            <a:pPr algn="just"/>
            <a:r>
              <a:rPr lang="ru-RU" sz="1700" dirty="0" smtClean="0"/>
              <a:t>3. Идентификационный код закупки (вступает в силу с 1 января 2017 г.) </a:t>
            </a:r>
          </a:p>
          <a:p>
            <a:pPr algn="just"/>
            <a:r>
              <a:rPr lang="ru-RU" sz="1700" dirty="0" smtClean="0"/>
              <a:t>4. Ограничение участия в определении поставщика (подрядчика, исполнителя)</a:t>
            </a:r>
          </a:p>
          <a:p>
            <a:pPr algn="just"/>
            <a:r>
              <a:rPr lang="ru-RU" sz="1700" dirty="0" smtClean="0"/>
              <a:t>5. Используемый способ определения поставщика (подрядчика, исполнителя)</a:t>
            </a:r>
          </a:p>
          <a:p>
            <a:pPr algn="just"/>
            <a:r>
              <a:rPr lang="ru-RU" sz="1700" dirty="0" smtClean="0"/>
              <a:t>6. Размер и порядок внесения денежных средств в качестве обеспечения заявок на участие в закупке, а также условия банковской гарантии (устанавливается только если запрос предложений проводится по итогам несостоявшихся торгов) </a:t>
            </a:r>
          </a:p>
          <a:p>
            <a:pPr algn="just"/>
            <a:r>
              <a:rPr lang="ru-RU" sz="1700" dirty="0" smtClean="0"/>
              <a:t>7. Размер обеспечения исполнения контракта, порядок предоставления такого обеспечения, требования к такому обеспечению (устанавливается в обязательном порядке только если запрос предложений проводится по итогам несостоявшихся торгов и одностороннего отказа от исполнения контракта, в остальных случаях – на усмотрение заказчика)</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1824"/>
            <a:ext cx="8229600" cy="1143000"/>
          </a:xfrm>
        </p:spPr>
        <p:txBody>
          <a:bodyPr>
            <a:normAutofit/>
          </a:bodyPr>
          <a:lstStyle/>
          <a:p>
            <a:r>
              <a:rPr lang="ru-RU" sz="2400" b="1" dirty="0" smtClean="0"/>
              <a:t>Документация запроса предложений</a:t>
            </a:r>
            <a:endParaRPr lang="ru-RU" sz="2400" b="1" dirty="0"/>
          </a:p>
        </p:txBody>
      </p:sp>
      <p:sp>
        <p:nvSpPr>
          <p:cNvPr id="4" name="Прямоугольник 3"/>
          <p:cNvSpPr/>
          <p:nvPr/>
        </p:nvSpPr>
        <p:spPr>
          <a:xfrm>
            <a:off x="0" y="1441807"/>
            <a:ext cx="9144000" cy="5586145"/>
          </a:xfrm>
          <a:prstGeom prst="rect">
            <a:avLst/>
          </a:prstGeom>
        </p:spPr>
        <p:txBody>
          <a:bodyPr wrap="square">
            <a:spAutoFit/>
          </a:bodyPr>
          <a:lstStyle/>
          <a:p>
            <a:r>
              <a:rPr lang="ru-RU" sz="1700" dirty="0" smtClean="0"/>
              <a:t>1.информация, указанная в извещении; </a:t>
            </a:r>
          </a:p>
          <a:p>
            <a:pPr algn="just"/>
            <a:r>
              <a:rPr lang="ru-RU" sz="1700" dirty="0" smtClean="0"/>
              <a:t>2.наименование и описание объекта закупки, условий контракта в соответствии со ст. 33, в том числе </a:t>
            </a:r>
            <a:r>
              <a:rPr lang="ru-RU" sz="1700" b="1" dirty="0" smtClean="0"/>
              <a:t>обоснование начальной (максимальной) цены контракта; </a:t>
            </a:r>
          </a:p>
          <a:p>
            <a:pPr algn="just"/>
            <a:r>
              <a:rPr lang="ru-RU" sz="1700" dirty="0" smtClean="0"/>
              <a:t>3.требования к содержанию, в том числе составу, форме заявок на участие в запросе предложений и </a:t>
            </a:r>
            <a:r>
              <a:rPr lang="ru-RU" sz="1700" b="1" dirty="0" smtClean="0"/>
              <a:t>инструкция по их заполнению. При этом не допускается установление требований, влекущих за собой ограничение количества участников запроса предложений или доступа к участию в запросе предложений; </a:t>
            </a:r>
          </a:p>
          <a:p>
            <a:pPr algn="just"/>
            <a:r>
              <a:rPr lang="ru-RU" sz="1700" dirty="0" smtClean="0"/>
              <a:t>4.информация о возможности заказчика изменить предусмотренные контрактом количество товара, объем работы или услуги при заключении контракта либо в ходе его исполнения;</a:t>
            </a:r>
          </a:p>
          <a:p>
            <a:pPr algn="just"/>
            <a:r>
              <a:rPr lang="ru-RU" sz="1700" dirty="0" smtClean="0"/>
              <a:t>5.порядок проведения запроса предложений</a:t>
            </a:r>
          </a:p>
          <a:p>
            <a:pPr algn="just"/>
            <a:r>
              <a:rPr lang="ru-RU" sz="1700" dirty="0" smtClean="0"/>
              <a:t>6.порядок и срок отзыва заявок на участие в запросе предложений, порядок возврата таких заявок (в том числе поступивших после окончания срока их приема); </a:t>
            </a:r>
          </a:p>
          <a:p>
            <a:pPr algn="just"/>
            <a:r>
              <a:rPr lang="ru-RU" sz="1700" dirty="0" smtClean="0"/>
              <a:t>7.критерии оценки заявок на участие в запросе предложений, </a:t>
            </a:r>
            <a:r>
              <a:rPr lang="ru-RU" sz="1700" b="1" dirty="0" smtClean="0"/>
              <a:t>величины значимости этих критериев в соответствии с 44-ФЗ, порядок рассмотрения и оценки таких заявок; </a:t>
            </a:r>
          </a:p>
          <a:p>
            <a:pPr algn="just"/>
            <a:r>
              <a:rPr lang="ru-RU" sz="1700" dirty="0" smtClean="0"/>
              <a:t>8.информация о контрактной службе, контрактном управляющем, ответственных за заключение контракта, срок, в течение которого победитель запроса предложений должен подписать контракт, условия признания победителя запроса предложений уклонившимся от заключения контракта; </a:t>
            </a:r>
          </a:p>
          <a:p>
            <a:pPr algn="just"/>
            <a:r>
              <a:rPr lang="ru-RU" sz="1700" dirty="0" smtClean="0"/>
              <a:t>9.информация о возможности одностороннего отказа от исполнения контракта;</a:t>
            </a:r>
          </a:p>
          <a:p>
            <a:pPr algn="just"/>
            <a:r>
              <a:rPr lang="ru-RU" sz="1700" dirty="0" smtClean="0"/>
              <a:t>10.проект контракта </a:t>
            </a:r>
          </a:p>
          <a:p>
            <a:r>
              <a:rPr lang="ru-RU" sz="1700" dirty="0" smtClean="0"/>
              <a:t> </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8229600" cy="1143000"/>
          </a:xfrm>
        </p:spPr>
        <p:txBody>
          <a:bodyPr>
            <a:normAutofit/>
          </a:bodyPr>
          <a:lstStyle/>
          <a:p>
            <a:r>
              <a:rPr lang="ru-RU" sz="2400" b="1" dirty="0" smtClean="0"/>
              <a:t>Закупка у единственного поставщика</a:t>
            </a:r>
            <a:endParaRPr lang="ru-RU" sz="2400" b="1" dirty="0"/>
          </a:p>
        </p:txBody>
      </p:sp>
      <p:sp>
        <p:nvSpPr>
          <p:cNvPr id="4" name="Прямоугольник 3"/>
          <p:cNvSpPr/>
          <p:nvPr/>
        </p:nvSpPr>
        <p:spPr>
          <a:xfrm>
            <a:off x="-36512" y="1569566"/>
            <a:ext cx="9180512" cy="92333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ru-RU" dirty="0" smtClean="0"/>
              <a:t>Под закупкой у единственного поставщика понимается предложение заказчика о заключении контракта о приобретении ТРУ за государственные средства, адресованное конкретному физическому или юридическому лицу.</a:t>
            </a:r>
            <a:endParaRPr lang="ru-RU" dirty="0"/>
          </a:p>
        </p:txBody>
      </p:sp>
      <p:sp>
        <p:nvSpPr>
          <p:cNvPr id="5" name="Прямоугольник 4"/>
          <p:cNvSpPr/>
          <p:nvPr/>
        </p:nvSpPr>
        <p:spPr>
          <a:xfrm>
            <a:off x="0" y="2636912"/>
            <a:ext cx="9144000" cy="175432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ru-RU" dirty="0" smtClean="0"/>
              <a:t>Вопросы проведения закупки у единственного поставщика отражены в ст.93 44-фз, в ч.1 которой установлено 45 случаев проведения такой закупки. Наиболее актуальными и широко применимыми для субъектов малого и среднего предпринимательства являются закупки объема до 100 тыс.руб. Закупка у единственного участника для многих заказчиков является наиболее рациональным и удобным способом определения контрагента, если требуется закупить небольшой объем ТРУ.</a:t>
            </a:r>
          </a:p>
        </p:txBody>
      </p:sp>
      <p:sp>
        <p:nvSpPr>
          <p:cNvPr id="6" name="Прямоугольник 5"/>
          <p:cNvSpPr/>
          <p:nvPr/>
        </p:nvSpPr>
        <p:spPr>
          <a:xfrm>
            <a:off x="0" y="4505052"/>
            <a:ext cx="9144000" cy="230832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ru-RU" dirty="0" smtClean="0"/>
              <a:t>При осуществлении закупки у единственного поставщика (подрядчика, исполнителя) заказчик размещает в ЕИС извещение об осуществлении такой закупки </a:t>
            </a:r>
            <a:r>
              <a:rPr lang="ru-RU" b="1" dirty="0" smtClean="0"/>
              <a:t>не позднее чем за пять дней до даты заключения контракта. </a:t>
            </a:r>
          </a:p>
          <a:p>
            <a:r>
              <a:rPr lang="ru-RU" dirty="0" smtClean="0"/>
              <a:t>Извещение об осуществлении закупки у единственного поставщика (подрядчика, исполнителя) должно содержать информацию, указанную в </a:t>
            </a:r>
            <a:r>
              <a:rPr lang="ru-RU" dirty="0" err="1" smtClean="0"/>
              <a:t>пп</a:t>
            </a:r>
            <a:r>
              <a:rPr lang="ru-RU" dirty="0" smtClean="0"/>
              <a:t>. 1, 2, 4 ст. 42 ФЗ-44, а также в п.8 ст. 93.</a:t>
            </a:r>
          </a:p>
          <a:p>
            <a:r>
              <a:rPr lang="ru-RU" dirty="0" smtClean="0"/>
              <a:t>Извещение об осуществлении закупки у единственного поставщика (подрядчика, исполнителя) не требуется, если сведения о ней составляют государственную тайну. </a:t>
            </a:r>
            <a:endParaRPr lang="ru-RU" dirty="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88840"/>
            <a:ext cx="8229600" cy="2794322"/>
          </a:xfrm>
        </p:spPr>
        <p:txBody>
          <a:bodyPr>
            <a:normAutofit fontScale="90000"/>
          </a:bodyPr>
          <a:lstStyle/>
          <a:p>
            <a:r>
              <a:rPr lang="ru-RU" b="1" cap="all" dirty="0" smtClean="0"/>
              <a:t>4. Как победить на торгах: новые требования к участникам закупок (поставщикам, подрядчикам, исполнителям)</a:t>
            </a:r>
            <a:endParaRPr lang="ru-RU" dirty="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1824"/>
            <a:ext cx="8229600" cy="1143000"/>
          </a:xfrm>
        </p:spPr>
        <p:txBody>
          <a:bodyPr>
            <a:noAutofit/>
          </a:bodyPr>
          <a:lstStyle/>
          <a:p>
            <a:r>
              <a:rPr lang="ru-RU" sz="2400" b="1" dirty="0" smtClean="0"/>
              <a:t>Обязательные требования к участникам закупок</a:t>
            </a:r>
            <a:endParaRPr lang="ru-RU" sz="2400" b="1" dirty="0"/>
          </a:p>
        </p:txBody>
      </p:sp>
      <p:graphicFrame>
        <p:nvGraphicFramePr>
          <p:cNvPr id="4" name="Схема 3"/>
          <p:cNvGraphicFramePr/>
          <p:nvPr/>
        </p:nvGraphicFramePr>
        <p:xfrm>
          <a:off x="0" y="1541016"/>
          <a:ext cx="8820472"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1824"/>
            <a:ext cx="8229600" cy="1143000"/>
          </a:xfrm>
        </p:spPr>
        <p:txBody>
          <a:bodyPr>
            <a:noAutofit/>
          </a:bodyPr>
          <a:lstStyle/>
          <a:p>
            <a:r>
              <a:rPr lang="ru-RU" sz="2400" b="1" dirty="0" smtClean="0"/>
              <a:t>Обязательные требования к участникам закупок</a:t>
            </a:r>
            <a:endParaRPr lang="ru-RU" sz="2400" b="1" dirty="0"/>
          </a:p>
        </p:txBody>
      </p:sp>
      <p:graphicFrame>
        <p:nvGraphicFramePr>
          <p:cNvPr id="4" name="Схема 3"/>
          <p:cNvGraphicFramePr/>
          <p:nvPr/>
        </p:nvGraphicFramePr>
        <p:xfrm>
          <a:off x="0" y="1397000"/>
          <a:ext cx="8820472"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1824"/>
            <a:ext cx="8229600" cy="1143000"/>
          </a:xfrm>
        </p:spPr>
        <p:txBody>
          <a:bodyPr>
            <a:noAutofit/>
          </a:bodyPr>
          <a:lstStyle/>
          <a:p>
            <a:r>
              <a:rPr lang="ru-RU" sz="2400" b="1" dirty="0" smtClean="0"/>
              <a:t>Обязательные требования к участникам закупок</a:t>
            </a:r>
            <a:endParaRPr lang="ru-RU" sz="2400" b="1" dirty="0"/>
          </a:p>
        </p:txBody>
      </p:sp>
      <p:graphicFrame>
        <p:nvGraphicFramePr>
          <p:cNvPr id="4" name="Схема 3"/>
          <p:cNvGraphicFramePr/>
          <p:nvPr/>
        </p:nvGraphicFramePr>
        <p:xfrm>
          <a:off x="0" y="1484784"/>
          <a:ext cx="8820472"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0" y="1266001"/>
            <a:ext cx="9144000" cy="53707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Уважаемые предприниматели!</a:t>
            </a:r>
          </a:p>
          <a:p>
            <a:pPr lvl="0" indent="450850" algn="ctr" fontAlgn="base">
              <a:spcBef>
                <a:spcPct val="0"/>
              </a:spcBef>
              <a:spcAft>
                <a:spcPct val="0"/>
              </a:spcAft>
            </a:pPr>
            <a:endParaRPr kumimoji="0" lang="ru-RU" sz="700" b="0" i="0" u="none" strike="noStrike" cap="none" normalizeH="0" baseline="0" dirty="0" smtClean="0">
              <a:ln>
                <a:noFill/>
              </a:ln>
              <a:solidFill>
                <a:schemeClr val="tx1"/>
              </a:solidFill>
              <a:effectLst/>
              <a:ea typeface="Calibri" pitchFamily="34" charset="0"/>
              <a:cs typeface="Times New Roman" pitchFamily="18" charset="0"/>
            </a:endParaRPr>
          </a:p>
          <a:p>
            <a:pPr lvl="0" indent="450850" algn="just" fontAlgn="base">
              <a:spcBef>
                <a:spcPct val="0"/>
              </a:spcBef>
              <a:spcAft>
                <a:spcPct val="0"/>
              </a:spcAf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Роль государственных закупок в </a:t>
            </a:r>
            <a:r>
              <a:rPr kumimoji="0" lang="ru-RU" sz="1600" b="0" i="0" u="none" strike="noStrike" cap="none" normalizeH="0" baseline="0" dirty="0" err="1" smtClean="0">
                <a:ln>
                  <a:noFill/>
                </a:ln>
                <a:solidFill>
                  <a:schemeClr val="tx1"/>
                </a:solidFill>
                <a:effectLst/>
                <a:ea typeface="Calibri" pitchFamily="34" charset="0"/>
                <a:cs typeface="Times New Roman" pitchFamily="18" charset="0"/>
              </a:rPr>
              <a:t>бизнес-сообществе</a:t>
            </a:r>
            <a:r>
              <a:rPr kumimoji="0" lang="ru-RU" sz="1600" b="0" i="0" u="none" strike="noStrike" cap="none" normalizeH="0" dirty="0" smtClean="0">
                <a:ln>
                  <a:noFill/>
                </a:ln>
                <a:solidFill>
                  <a:schemeClr val="tx1"/>
                </a:solidFill>
                <a:effectLst/>
                <a:ea typeface="Calibri" pitchFamily="34" charset="0"/>
                <a:cs typeface="Times New Roman" pitchFamily="18" charset="0"/>
              </a:rPr>
              <a:t> заметно выросла за последние несколько лет. </a:t>
            </a:r>
            <a:r>
              <a:rPr lang="ru-RU" sz="1600" dirty="0" smtClean="0"/>
              <a:t>По данным </a:t>
            </a:r>
            <a:r>
              <a:rPr lang="ru-RU" sz="1600" dirty="0" err="1" smtClean="0"/>
              <a:t>Минэконразвития</a:t>
            </a:r>
            <a:r>
              <a:rPr lang="ru-RU" sz="1600" dirty="0" smtClean="0"/>
              <a:t> РФ объем </a:t>
            </a:r>
            <a:r>
              <a:rPr lang="ru-RU" sz="1600" dirty="0" err="1" smtClean="0"/>
              <a:t>госзакупок</a:t>
            </a:r>
            <a:r>
              <a:rPr lang="ru-RU" sz="1600" dirty="0" smtClean="0"/>
              <a:t> вырос в 2015 г. на 10% до 6,598 трлн. руб., также увеличилось число контрактов с малыми предприятиями и повысилась </a:t>
            </a:r>
            <a:r>
              <a:rPr lang="ru-RU" sz="1600" dirty="0" err="1" smtClean="0"/>
              <a:t>конкурентность</a:t>
            </a:r>
            <a:r>
              <a:rPr lang="ru-RU" sz="1600" dirty="0" smtClean="0"/>
              <a:t> торгов.</a:t>
            </a:r>
            <a:endParaRPr kumimoji="0" lang="ru-RU" sz="16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В системе госзакупок наиболее серьезным шагом на пути к конкурентным и честным закупкам стало вступление в силу с 1 января 2014 г. Федерального закона № 44-ФЗ «О контрактной системе в сфере закупок товаров, работ, услуг для обеспечения государственных и муниципальных нужд», который в сравнении с предыдущим Федеральным законом от 21.07.2005 г. № 94-ФЗ «О размещении заказов на поставку товаров, выполнение работ, оказание услуг для государственных и муниципальных нужд» ввёл целый ряд новшеств в правовом регулировании закупок, затрагивающих как заказчиков, так и поставщиков.</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За два года функционирования 44-ФЗ оказал неоднозначный эффект как на систему госзаказа: </a:t>
            </a:r>
            <a:br>
              <a:rPr kumimoji="0" lang="ru-RU" sz="1600" b="0" i="0" u="none" strike="noStrike" cap="none" normalizeH="0" baseline="0" dirty="0" smtClean="0">
                <a:ln>
                  <a:noFill/>
                </a:ln>
                <a:solidFill>
                  <a:schemeClr val="tx1"/>
                </a:solidFill>
                <a:effectLst/>
                <a:ea typeface="Calibri" pitchFamily="34" charset="0"/>
                <a:cs typeface="Times New Roman" pitchFamily="18" charset="0"/>
              </a:rPr>
            </a:br>
            <a:r>
              <a:rPr kumimoji="0" lang="ru-RU" sz="1600" b="0" i="0" u="none" strike="noStrike" cap="none" normalizeH="0" baseline="0" dirty="0" smtClean="0">
                <a:ln>
                  <a:noFill/>
                </a:ln>
                <a:solidFill>
                  <a:schemeClr val="tx1"/>
                </a:solidFill>
                <a:effectLst/>
                <a:ea typeface="Calibri" pitchFamily="34" charset="0"/>
                <a:cs typeface="Times New Roman" pitchFamily="18" charset="0"/>
              </a:rPr>
              <a:t>с одной стороны, наблюдаются высокие количественные показатели (увеличение объема закупок, количества контрактов и др.), с другой – достижение целей, поставленных законодателями (стимулирование рынка, снижение уровня коррупции, обеспечение качества осуществления закупок и экономия бюджетных средств) так и не произошло. Однако закон претерпевает изменения, вносятся принципиально новые положения, направленные на повышение качества проводимых закупок.</a:t>
            </a:r>
          </a:p>
          <a:p>
            <a:pPr lvl="0" indent="450850" algn="just" eaLnBrk="0" fontAlgn="base" hangingPunct="0">
              <a:spcBef>
                <a:spcPct val="0"/>
              </a:spcBef>
              <a:spcAft>
                <a:spcPct val="0"/>
              </a:spcAft>
            </a:pPr>
            <a:r>
              <a:rPr lang="ru-RU" sz="1600" dirty="0" smtClean="0"/>
              <a:t>В предлагаемом методическом пособии представлена попытка изложения современного законодательства о контрактной системе, ориентированная на восприятие в первую очередь участниками закупок. При подготовке пособия использованы законодательные, нормативные правовые акты, актуальные по состоянию на 01.06.2016 г.</a:t>
            </a:r>
            <a:endParaRPr lang="ru-RU" sz="1600" dirty="0" smtClean="0">
              <a:ea typeface="Calibri" pitchFamily="34" charset="0"/>
              <a:cs typeface="Times New Roman" pitchFamily="18" charset="0"/>
            </a:endParaRPr>
          </a:p>
        </p:txBody>
      </p:sp>
      <p:sp>
        <p:nvSpPr>
          <p:cNvPr id="5" name="Прямоугольник 4"/>
          <p:cNvSpPr/>
          <p:nvPr/>
        </p:nvSpPr>
        <p:spPr>
          <a:xfrm>
            <a:off x="6124824" y="548680"/>
            <a:ext cx="1582613" cy="461665"/>
          </a:xfrm>
          <a:prstGeom prst="rect">
            <a:avLst/>
          </a:prstGeom>
        </p:spPr>
        <p:txBody>
          <a:bodyPr wrap="none">
            <a:spAutoFit/>
          </a:bodyPr>
          <a:lstStyle/>
          <a:p>
            <a:pPr algn="ctr"/>
            <a:r>
              <a:rPr lang="ru-RU" sz="2400" b="1" dirty="0" smtClean="0"/>
              <a:t>ВВЕДЕНИЕ</a:t>
            </a:r>
            <a:endParaRPr lang="ru-RU" b="1"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08720"/>
            <a:ext cx="8229600" cy="1143000"/>
          </a:xfrm>
        </p:spPr>
        <p:txBody>
          <a:bodyPr>
            <a:noAutofit/>
          </a:bodyPr>
          <a:lstStyle/>
          <a:p>
            <a:r>
              <a:rPr lang="ru-RU" sz="2400" b="1" dirty="0" smtClean="0"/>
              <a:t>Факультативные и дополнительные требования</a:t>
            </a:r>
            <a:endParaRPr lang="ru-RU" sz="2400" b="1" dirty="0"/>
          </a:p>
        </p:txBody>
      </p:sp>
      <p:graphicFrame>
        <p:nvGraphicFramePr>
          <p:cNvPr id="5" name="Схема 4"/>
          <p:cNvGraphicFramePr/>
          <p:nvPr/>
        </p:nvGraphicFramePr>
        <p:xfrm>
          <a:off x="107504" y="1957288"/>
          <a:ext cx="871296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348880"/>
            <a:ext cx="8229600" cy="2232248"/>
          </a:xfrm>
        </p:spPr>
        <p:txBody>
          <a:bodyPr>
            <a:normAutofit/>
          </a:bodyPr>
          <a:lstStyle/>
          <a:p>
            <a:r>
              <a:rPr lang="ru-RU" sz="2700" b="1" cap="all" dirty="0" smtClean="0"/>
              <a:t>5. </a:t>
            </a:r>
            <a:r>
              <a:rPr lang="ru-RU" sz="2700" b="1" dirty="0" smtClean="0"/>
              <a:t>Конкурсная и аукционная документация. Как соблюсти все требования к заявкам: на участие в конкурсе, аукционе, при запросе котировок, запросе предложений. Банковское обеспечение заявки</a:t>
            </a:r>
            <a:endParaRPr lang="ru-RU" sz="2700" b="1" dirty="0"/>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01824"/>
            <a:ext cx="8229600" cy="1143000"/>
          </a:xfrm>
        </p:spPr>
        <p:txBody>
          <a:bodyPr>
            <a:normAutofit/>
          </a:bodyPr>
          <a:lstStyle/>
          <a:p>
            <a:r>
              <a:rPr lang="ru-RU" sz="2400" b="1" dirty="0" smtClean="0"/>
              <a:t>Состав заявки на участие в конкурсе</a:t>
            </a:r>
            <a:endParaRPr lang="ru-RU" sz="2400" b="1" dirty="0"/>
          </a:p>
        </p:txBody>
      </p:sp>
      <p:sp>
        <p:nvSpPr>
          <p:cNvPr id="4" name="Прямоугольник 3"/>
          <p:cNvSpPr/>
          <p:nvPr/>
        </p:nvSpPr>
        <p:spPr>
          <a:xfrm>
            <a:off x="539552" y="1556792"/>
            <a:ext cx="8136904" cy="720080"/>
          </a:xfrm>
          <a:prstGeom prst="rect">
            <a:avLst/>
          </a:prstGeom>
          <a:ln>
            <a:solidFill>
              <a:schemeClr val="tx2">
                <a:lumMod val="20000"/>
                <a:lumOff val="80000"/>
              </a:schemeClr>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dirty="0" smtClean="0">
                <a:solidFill>
                  <a:schemeClr val="tx1"/>
                </a:solidFill>
              </a:rPr>
              <a:t>Следующая информация и документы об участнике открытого конкурса, подавшем заявку на участие в открытом конкурсе:</a:t>
            </a:r>
            <a:endParaRPr lang="ru-RU" dirty="0">
              <a:solidFill>
                <a:schemeClr val="tx1"/>
              </a:solidFill>
            </a:endParaRPr>
          </a:p>
        </p:txBody>
      </p:sp>
      <p:sp>
        <p:nvSpPr>
          <p:cNvPr id="5" name="Прямоугольник 4"/>
          <p:cNvSpPr/>
          <p:nvPr/>
        </p:nvSpPr>
        <p:spPr>
          <a:xfrm>
            <a:off x="0" y="2276872"/>
            <a:ext cx="9180512" cy="4616648"/>
          </a:xfrm>
          <a:prstGeom prst="rect">
            <a:avLst/>
          </a:prstGeom>
        </p:spPr>
        <p:txBody>
          <a:bodyPr wrap="square">
            <a:spAutoFit/>
          </a:bodyPr>
          <a:lstStyle/>
          <a:p>
            <a:r>
              <a:rPr lang="ru-RU" sz="1400" dirty="0" smtClean="0"/>
              <a:t>а) наименование, фирменное наименование (при наличии), место нахождения, почтовый адрес (для юридического лица), идентификационный номер налогоплательщика (при наличии) учредителей, членов коллегиального исполнительного органа, лица, исполняющего функции единоличного исполнительного органа участника открытого конкурса, фамилия, имя, отчество (при наличии), паспортные данные, место жительства (для физического лица), номер контактного телефона;</a:t>
            </a:r>
          </a:p>
          <a:p>
            <a:r>
              <a:rPr lang="ru-RU" sz="1400" dirty="0" smtClean="0"/>
              <a:t>б) выписка из ЕГРЮЛ/ ЕГРИЛ;</a:t>
            </a:r>
          </a:p>
          <a:p>
            <a:r>
              <a:rPr lang="ru-RU" sz="1400" dirty="0" smtClean="0"/>
              <a:t>в) документ, подтверждающий полномочия лица на осуществление действий от имени участника открытого конкурса – юридического лица;</a:t>
            </a:r>
          </a:p>
          <a:p>
            <a:r>
              <a:rPr lang="ru-RU" sz="1400" dirty="0" smtClean="0"/>
              <a:t>г) документы, подтверждающие соответствие участника открытого конкурса требованиям к участникам конкурса, </a:t>
            </a:r>
          </a:p>
          <a:p>
            <a:r>
              <a:rPr lang="ru-RU" sz="1400" dirty="0" err="1" smtClean="0"/>
              <a:t>д</a:t>
            </a:r>
            <a:r>
              <a:rPr lang="ru-RU" sz="1400" dirty="0" smtClean="0"/>
              <a:t>) копии учредительных документов участника открытого конкурса (для юридического лица);</a:t>
            </a:r>
          </a:p>
          <a:p>
            <a:r>
              <a:rPr lang="ru-RU" sz="1400" dirty="0" smtClean="0"/>
              <a:t>е) решение об одобрении или о совершении крупной сделки либо копия такого решения в случае, если требование о необходимости наличия такого решения для совершения крупной сделки установлено законодательством Российской Федерации;</a:t>
            </a:r>
          </a:p>
          <a:p>
            <a:r>
              <a:rPr lang="ru-RU" sz="1400" dirty="0" smtClean="0"/>
              <a:t>ж) документы, подтверждающие право участника открытого конкурса на получение преимуществ;</a:t>
            </a:r>
          </a:p>
          <a:p>
            <a:r>
              <a:rPr lang="ru-RU" sz="1400" dirty="0" err="1" smtClean="0"/>
              <a:t>з</a:t>
            </a:r>
            <a:r>
              <a:rPr lang="ru-RU" sz="1400" dirty="0" smtClean="0"/>
              <a:t>) документы, подтверждающие соответствие участника открытого конкурса и (или) предлагаемых им товара, работы или услуги условиям, запретам и ограничениям в случае, если такие условия, запреты и ограничения установлены заказчиком в конкурсной документации в соответствии со ст. 14 Федерального закона, или заверенные копии таких документов;</a:t>
            </a:r>
          </a:p>
          <a:p>
            <a:r>
              <a:rPr lang="ru-RU" sz="1400" dirty="0" smtClean="0"/>
              <a:t>и) декларация о принадлежности участника открытого конкурса к субъектам малого предпринимательства или социально ориентированным некоммерческим организациям в случае установления заказчиком ограничения, предусмотренного ч. 3 ст. 30 Федерального закона.</a:t>
            </a:r>
            <a:endParaRPr lang="ru-RU" sz="1400"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67544" y="701824"/>
            <a:ext cx="8229600" cy="1143000"/>
          </a:xfrm>
        </p:spPr>
        <p:txBody>
          <a:bodyPr>
            <a:normAutofit/>
          </a:bodyPr>
          <a:lstStyle/>
          <a:p>
            <a:r>
              <a:rPr lang="ru-RU" sz="2400" b="1" dirty="0" smtClean="0"/>
              <a:t>Состав заявки на участие в конкурсе</a:t>
            </a:r>
            <a:endParaRPr lang="ru-RU" sz="2400" b="1" dirty="0"/>
          </a:p>
        </p:txBody>
      </p:sp>
      <p:sp>
        <p:nvSpPr>
          <p:cNvPr id="5" name="Прямоугольник 4"/>
          <p:cNvSpPr/>
          <p:nvPr/>
        </p:nvSpPr>
        <p:spPr>
          <a:xfrm>
            <a:off x="467544" y="1556792"/>
            <a:ext cx="8136904" cy="864096"/>
          </a:xfrm>
          <a:prstGeom prst="rect">
            <a:avLst/>
          </a:prstGeom>
          <a:ln>
            <a:solidFill>
              <a:schemeClr val="tx2">
                <a:lumMod val="20000"/>
                <a:lumOff val="80000"/>
              </a:schemeClr>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just"/>
            <a:r>
              <a:rPr lang="ru-RU" dirty="0" smtClean="0">
                <a:solidFill>
                  <a:schemeClr val="tx1"/>
                </a:solidFill>
              </a:rPr>
              <a:t>Предложение участника открытого конкурса в отношении объекта закупки, а в случае закупки товара также предлагаемая цена единицы товара, наименование страны происхождения товара</a:t>
            </a:r>
            <a:endParaRPr lang="ru-RU" dirty="0">
              <a:solidFill>
                <a:schemeClr val="tx1"/>
              </a:solidFill>
            </a:endParaRPr>
          </a:p>
        </p:txBody>
      </p:sp>
      <p:sp>
        <p:nvSpPr>
          <p:cNvPr id="6" name="Прямоугольник 5"/>
          <p:cNvSpPr/>
          <p:nvPr/>
        </p:nvSpPr>
        <p:spPr>
          <a:xfrm>
            <a:off x="467544" y="2492896"/>
            <a:ext cx="8136904" cy="936104"/>
          </a:xfrm>
          <a:prstGeom prst="rect">
            <a:avLst/>
          </a:prstGeom>
          <a:ln>
            <a:solidFill>
              <a:schemeClr val="tx2">
                <a:lumMod val="20000"/>
                <a:lumOff val="80000"/>
              </a:schemeClr>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just"/>
            <a:r>
              <a:rPr lang="ru-RU" dirty="0" smtClean="0">
                <a:solidFill>
                  <a:schemeClr val="tx1"/>
                </a:solidFill>
              </a:rPr>
              <a:t>В случаях, предусмотренных конкурсной документацией, копии документов, подтверждающих соответствие товара, работы или услуги требованиям, установленным в соответствии с законодательством Российской Федерации;</a:t>
            </a:r>
            <a:endParaRPr lang="ru-RU" dirty="0">
              <a:solidFill>
                <a:schemeClr val="tx1"/>
              </a:solidFill>
            </a:endParaRPr>
          </a:p>
        </p:txBody>
      </p:sp>
      <p:sp>
        <p:nvSpPr>
          <p:cNvPr id="7" name="Прямоугольник 6"/>
          <p:cNvSpPr/>
          <p:nvPr/>
        </p:nvSpPr>
        <p:spPr>
          <a:xfrm>
            <a:off x="467544" y="3501008"/>
            <a:ext cx="8136904" cy="720080"/>
          </a:xfrm>
          <a:prstGeom prst="rect">
            <a:avLst/>
          </a:prstGeom>
          <a:ln>
            <a:solidFill>
              <a:schemeClr val="tx2">
                <a:lumMod val="20000"/>
                <a:lumOff val="80000"/>
              </a:schemeClr>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just"/>
            <a:r>
              <a:rPr lang="ru-RU" dirty="0" smtClean="0">
                <a:solidFill>
                  <a:schemeClr val="tx1"/>
                </a:solidFill>
              </a:rPr>
              <a:t>В случае, предусмотренном ч. 2 ст. 37 Федерального Закона, документы, подтверждающие добросовестность участника открытого конкурса</a:t>
            </a:r>
            <a:endParaRPr lang="ru-RU" dirty="0">
              <a:solidFill>
                <a:schemeClr val="tx1"/>
              </a:solidFill>
            </a:endParaRPr>
          </a:p>
        </p:txBody>
      </p:sp>
      <p:sp>
        <p:nvSpPr>
          <p:cNvPr id="8" name="Прямоугольник 7"/>
          <p:cNvSpPr/>
          <p:nvPr/>
        </p:nvSpPr>
        <p:spPr>
          <a:xfrm>
            <a:off x="467544" y="4293096"/>
            <a:ext cx="8136904" cy="720080"/>
          </a:xfrm>
          <a:prstGeom prst="rect">
            <a:avLst/>
          </a:prstGeom>
          <a:ln>
            <a:solidFill>
              <a:schemeClr val="tx2">
                <a:lumMod val="20000"/>
                <a:lumOff val="80000"/>
              </a:schemeClr>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just"/>
            <a:r>
              <a:rPr lang="ru-RU" dirty="0" smtClean="0">
                <a:solidFill>
                  <a:schemeClr val="tx1"/>
                </a:solidFill>
              </a:rPr>
              <a:t>Документы, подтверждающие внесение обеспечения заявки на участие в открытом конкурсе</a:t>
            </a:r>
            <a:endParaRPr lang="ru-RU" dirty="0">
              <a:solidFill>
                <a:schemeClr val="tx1"/>
              </a:solidFill>
            </a:endParaRPr>
          </a:p>
        </p:txBody>
      </p:sp>
      <p:sp>
        <p:nvSpPr>
          <p:cNvPr id="9" name="Прямоугольник 8"/>
          <p:cNvSpPr/>
          <p:nvPr/>
        </p:nvSpPr>
        <p:spPr>
          <a:xfrm>
            <a:off x="467544" y="5085184"/>
            <a:ext cx="8136904" cy="1368152"/>
          </a:xfrm>
          <a:prstGeom prst="rect">
            <a:avLst/>
          </a:prstGeom>
          <a:ln>
            <a:solidFill>
              <a:schemeClr val="tx2">
                <a:lumMod val="20000"/>
                <a:lumOff val="80000"/>
              </a:schemeClr>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just"/>
            <a:r>
              <a:rPr lang="ru-RU" dirty="0" smtClean="0">
                <a:solidFill>
                  <a:schemeClr val="tx1"/>
                </a:solidFill>
              </a:rPr>
              <a:t>В случае, если в конкурсной документации указан такой критерий оценки заявок на участие в конкурсе, как квалификация участника открытого конкурса, заявка участника открытого конкурса может содержать также документы, подтверждающие его квалификацию.</a:t>
            </a:r>
            <a:endParaRPr lang="ru-RU"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1824"/>
            <a:ext cx="8229600" cy="1143000"/>
          </a:xfrm>
        </p:spPr>
        <p:txBody>
          <a:bodyPr>
            <a:normAutofit/>
          </a:bodyPr>
          <a:lstStyle/>
          <a:p>
            <a:r>
              <a:rPr lang="ru-RU" sz="2400" b="1" dirty="0" smtClean="0"/>
              <a:t>Состав конкурсной документации</a:t>
            </a:r>
            <a:endParaRPr lang="ru-RU" sz="2400" b="1" dirty="0"/>
          </a:p>
        </p:txBody>
      </p:sp>
      <p:sp>
        <p:nvSpPr>
          <p:cNvPr id="4" name="Прямоугольник 3"/>
          <p:cNvSpPr/>
          <p:nvPr/>
        </p:nvSpPr>
        <p:spPr>
          <a:xfrm>
            <a:off x="0" y="1412776"/>
            <a:ext cx="9144000" cy="5355312"/>
          </a:xfrm>
          <a:prstGeom prst="rect">
            <a:avLst/>
          </a:prstGeom>
        </p:spPr>
        <p:txBody>
          <a:bodyPr wrap="square">
            <a:spAutoFit/>
          </a:bodyPr>
          <a:lstStyle/>
          <a:p>
            <a:pPr algn="just"/>
            <a:r>
              <a:rPr lang="ru-RU" dirty="0" smtClean="0"/>
              <a:t>1) наименование и описание объекта закупки и условий контракта в соответствии со ст. 33 Федерального закона № 44, в том числе обоснование НМЦК;</a:t>
            </a:r>
          </a:p>
          <a:p>
            <a:pPr algn="just"/>
            <a:r>
              <a:rPr lang="ru-RU" dirty="0" smtClean="0"/>
              <a:t>2) информацию о валюте, используемой для формирования цены контракта и расчетов с поставщиком (подрядчиком, исполнителем);</a:t>
            </a:r>
          </a:p>
          <a:p>
            <a:pPr algn="just"/>
            <a:r>
              <a:rPr lang="ru-RU" dirty="0" smtClean="0"/>
              <a:t>3) порядок применения официального курса иностранной валюты к рублю Российской Федерации, установленного Центральным банком Российской Федерации и используемого при оплате контракта;</a:t>
            </a:r>
          </a:p>
          <a:p>
            <a:pPr algn="just"/>
            <a:r>
              <a:rPr lang="ru-RU" dirty="0" smtClean="0"/>
              <a:t>4) требования к содержанию, в том числе к описанию предложения участника открытого конкурса, к форме, составу заявки на участие в открытом конкурсе и инструкцию по ее заполнению;</a:t>
            </a:r>
          </a:p>
          <a:p>
            <a:pPr algn="just"/>
            <a:r>
              <a:rPr lang="ru-RU" dirty="0" smtClean="0"/>
              <a:t>5) информацию о возможности заказчика изменить условия контракта;</a:t>
            </a:r>
          </a:p>
          <a:p>
            <a:pPr algn="just"/>
            <a:r>
              <a:rPr lang="ru-RU" dirty="0" smtClean="0"/>
              <a:t>6) информацию о возможности заказчика заключить контракты, указанные в части 10 статьи 34 44-фз, с несколькими участниками открытого конкурса на выполнение составляющих один лот двух и более научно-исследовательских работ в отношении одного предмета и с одними и теми же условиями контракта, указанными в конкурсной документации с указанием количества указанных контрактов. </a:t>
            </a:r>
          </a:p>
          <a:p>
            <a:pPr algn="just"/>
            <a:r>
              <a:rPr lang="ru-RU" dirty="0" smtClean="0"/>
              <a:t>7) порядок и срок отзыва заявок на участие в открытом конкурсе, порядок возврата заявок на участие в открытом конкурсе (в том числе поступивших после окончания срока подачи этих заявок), порядок внесения изменений в эти заявки;</a:t>
            </a:r>
            <a:endParaRPr lang="ru-RU" dirty="0"/>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1824"/>
            <a:ext cx="8229600" cy="1143000"/>
          </a:xfrm>
        </p:spPr>
        <p:txBody>
          <a:bodyPr>
            <a:normAutofit/>
          </a:bodyPr>
          <a:lstStyle/>
          <a:p>
            <a:r>
              <a:rPr lang="ru-RU" sz="2400" b="1" dirty="0" smtClean="0"/>
              <a:t>Состав конкурсной документации</a:t>
            </a:r>
            <a:endParaRPr lang="ru-RU" sz="2400" b="1" dirty="0"/>
          </a:p>
        </p:txBody>
      </p:sp>
      <p:sp>
        <p:nvSpPr>
          <p:cNvPr id="4" name="Прямоугольник 3"/>
          <p:cNvSpPr/>
          <p:nvPr/>
        </p:nvSpPr>
        <p:spPr>
          <a:xfrm>
            <a:off x="0" y="1412776"/>
            <a:ext cx="9144000" cy="5078313"/>
          </a:xfrm>
          <a:prstGeom prst="rect">
            <a:avLst/>
          </a:prstGeom>
        </p:spPr>
        <p:txBody>
          <a:bodyPr wrap="square">
            <a:spAutoFit/>
          </a:bodyPr>
          <a:lstStyle/>
          <a:p>
            <a:pPr algn="just"/>
            <a:r>
              <a:rPr lang="ru-RU" dirty="0" smtClean="0"/>
              <a:t>8) порядок предоставления участникам открытого конкурса разъяснений положений конкурсной документации, даты начала и окончания срока такого предоставления;</a:t>
            </a:r>
          </a:p>
          <a:p>
            <a:pPr algn="just"/>
            <a:r>
              <a:rPr lang="ru-RU" dirty="0" smtClean="0"/>
              <a:t>9) критерии оценки заявок на участие в открытом конкурсе, величины значимости этих критериев, порядок рассмотрения и оценки заявок на участие в открытом конкурсе в соответствии 44-фз;</a:t>
            </a:r>
          </a:p>
          <a:p>
            <a:pPr algn="just"/>
            <a:r>
              <a:rPr lang="ru-RU" dirty="0" smtClean="0"/>
              <a:t>10) размер обеспечения заявки на участие в открытом конкурсе, а также условия банковской гарантии (в том числе срок ее действия);</a:t>
            </a:r>
          </a:p>
          <a:p>
            <a:pPr algn="just"/>
            <a:r>
              <a:rPr lang="ru-RU" dirty="0" smtClean="0"/>
              <a:t>11) размер и условия обеспечения исполнения контракта, в том числе каждого контракта в случаях, предусмотренных п. 6 ч. 1 ст. 50 44-фз, исходя из начальной (максимальной) цены лота пропорционально количеству указанных контрактов с учетом требований ч. 6 ст. 96 44-фз;</a:t>
            </a:r>
          </a:p>
          <a:p>
            <a:pPr algn="just"/>
            <a:r>
              <a:rPr lang="ru-RU" dirty="0" smtClean="0"/>
              <a:t>12) информацию о контрактной службе, контрактном управляющем, ответственных за заключение контракта, срок, в течение которого победитель открытого конкурса или иной его участник, с которым заключается контракт в соответствии с 44-фз, должен подписать контракт, условия признания победителя открытого конкурса или данного участника уклонившимися от заключения контракта;</a:t>
            </a:r>
          </a:p>
          <a:p>
            <a:pPr algn="just"/>
            <a:r>
              <a:rPr lang="ru-RU" dirty="0" smtClean="0"/>
              <a:t>13) информацию о возможности одностороннего отказа от исполнения контракта в соответствии с положениями частей 8-26 ст. 95 44-фз.</a:t>
            </a:r>
            <a:endParaRPr lang="ru-RU" dirty="0"/>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9856"/>
            <a:ext cx="8229600" cy="1143000"/>
          </a:xfrm>
        </p:spPr>
        <p:txBody>
          <a:bodyPr>
            <a:normAutofit/>
          </a:bodyPr>
          <a:lstStyle/>
          <a:p>
            <a:r>
              <a:rPr lang="ru-RU" sz="2400" b="1" dirty="0" smtClean="0"/>
              <a:t>Состав аукционной документации</a:t>
            </a:r>
            <a:endParaRPr lang="ru-RU" sz="2400" b="1" dirty="0"/>
          </a:p>
        </p:txBody>
      </p:sp>
      <p:sp>
        <p:nvSpPr>
          <p:cNvPr id="4" name="Прямоугольник 3"/>
          <p:cNvSpPr/>
          <p:nvPr/>
        </p:nvSpPr>
        <p:spPr>
          <a:xfrm>
            <a:off x="0" y="2060848"/>
            <a:ext cx="9144000" cy="3693319"/>
          </a:xfrm>
          <a:prstGeom prst="rect">
            <a:avLst/>
          </a:prstGeom>
        </p:spPr>
        <p:txBody>
          <a:bodyPr wrap="square">
            <a:spAutoFit/>
          </a:bodyPr>
          <a:lstStyle/>
          <a:p>
            <a:r>
              <a:rPr lang="ru-RU" dirty="0" smtClean="0"/>
              <a:t>1) наименование и описание объекта закупки и условия контракта в соответствии со ст. 33 ФЗ-44, в том числе обоснование НМЦК;</a:t>
            </a:r>
          </a:p>
          <a:p>
            <a:r>
              <a:rPr lang="ru-RU" dirty="0" smtClean="0"/>
              <a:t>2) требования к содержанию, составу заявки на участие в таком аукционе в соответствии с ч. 3-6 ст. 66 ФЗ-44 и инструкция по ее заполнению;</a:t>
            </a:r>
          </a:p>
          <a:p>
            <a:r>
              <a:rPr lang="ru-RU" dirty="0" smtClean="0"/>
              <a:t>3) дата и время окончания срока подачи заявок на участие в таком аукционе;</a:t>
            </a:r>
          </a:p>
          <a:p>
            <a:r>
              <a:rPr lang="ru-RU" dirty="0" smtClean="0"/>
              <a:t>4) дата окончания срока рассмотрения заявок на участие в таком аукционе в соответствии с ч. 2 ст. 67 ФЗ-44;</a:t>
            </a:r>
          </a:p>
          <a:p>
            <a:r>
              <a:rPr lang="ru-RU" dirty="0" smtClean="0"/>
              <a:t>5) дата проведения такого аукциона в соответствии с ч.3 ст. 68 ФЗ-44;</a:t>
            </a:r>
          </a:p>
          <a:p>
            <a:r>
              <a:rPr lang="ru-RU" dirty="0" smtClean="0"/>
              <a:t>6) информация о валюте, используемой для формирования цены контракта и расчетов с поставщиками (подрядчиками, исполнителями);</a:t>
            </a:r>
          </a:p>
          <a:p>
            <a:r>
              <a:rPr lang="ru-RU" dirty="0" smtClean="0"/>
              <a:t>7) порядок применения официального курса иностранной валюты к рублю Российской Федерации, установленного Центральным банком Российской Федерации и используемого при оплате контракта;</a:t>
            </a:r>
            <a:endParaRPr lang="ru-RU" dirty="0"/>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9856"/>
            <a:ext cx="8229600" cy="1143000"/>
          </a:xfrm>
        </p:spPr>
        <p:txBody>
          <a:bodyPr>
            <a:normAutofit/>
          </a:bodyPr>
          <a:lstStyle/>
          <a:p>
            <a:r>
              <a:rPr lang="ru-RU" sz="2400" b="1" dirty="0" smtClean="0"/>
              <a:t>Состав аукционной документации</a:t>
            </a:r>
            <a:endParaRPr lang="ru-RU" sz="2400" b="1" dirty="0"/>
          </a:p>
        </p:txBody>
      </p:sp>
      <p:sp>
        <p:nvSpPr>
          <p:cNvPr id="4" name="Прямоугольник 3"/>
          <p:cNvSpPr/>
          <p:nvPr/>
        </p:nvSpPr>
        <p:spPr>
          <a:xfrm>
            <a:off x="0" y="2060848"/>
            <a:ext cx="9144000" cy="3693319"/>
          </a:xfrm>
          <a:prstGeom prst="rect">
            <a:avLst/>
          </a:prstGeom>
        </p:spPr>
        <p:txBody>
          <a:bodyPr wrap="square">
            <a:spAutoFit/>
          </a:bodyPr>
          <a:lstStyle/>
          <a:p>
            <a:pPr algn="just"/>
            <a:r>
              <a:rPr lang="ru-RU" dirty="0" smtClean="0"/>
              <a:t>8) размер обеспечения исполнения контракта, срок и порядок предоставления указанного обеспечения, требования к обеспечению исполнения контракта;</a:t>
            </a:r>
          </a:p>
          <a:p>
            <a:pPr algn="just"/>
            <a:r>
              <a:rPr lang="ru-RU" dirty="0" smtClean="0"/>
              <a:t>9) возможность заказчика изменить условия контракта в соответствии с положениями ФЗ-44;</a:t>
            </a:r>
          </a:p>
          <a:p>
            <a:pPr algn="just"/>
            <a:r>
              <a:rPr lang="ru-RU" dirty="0" smtClean="0"/>
              <a:t>10) информация о контрактной службе, контрактном управляющем, ответственных за заключение контракта, срок, в течение которого победитель такого аукциона или иной участник, с которым заключается контракт при уклонении победителя такого аукциона от заключения контракта, должен подписать контракт, условия признания победителя такого аукциона или иного участника такого аукциона уклонившимися от заключения контракта;</a:t>
            </a:r>
          </a:p>
          <a:p>
            <a:pPr algn="just"/>
            <a:r>
              <a:rPr lang="ru-RU" dirty="0" smtClean="0"/>
              <a:t>11) порядок, даты начала и окончания срока предоставления участникам такого аукциона разъяснений положений документации о таком аукционе;</a:t>
            </a:r>
          </a:p>
          <a:p>
            <a:pPr algn="just"/>
            <a:r>
              <a:rPr lang="ru-RU" dirty="0" smtClean="0"/>
              <a:t>12) информация о возможности одностороннего отказа от исполнения контракта в соответствии с положениями ч. 8-26 ст. 95 ФЗ-44.</a:t>
            </a:r>
            <a:endParaRPr lang="ru-RU" dirty="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55576"/>
            <a:ext cx="8229600" cy="1161256"/>
          </a:xfrm>
        </p:spPr>
        <p:txBody>
          <a:bodyPr>
            <a:normAutofit/>
          </a:bodyPr>
          <a:lstStyle/>
          <a:p>
            <a:r>
              <a:rPr lang="ru-RU" sz="2400" b="1" dirty="0" smtClean="0"/>
              <a:t>Обеспечение заявки</a:t>
            </a:r>
            <a:endParaRPr lang="ru-RU" sz="2400" b="1" dirty="0"/>
          </a:p>
        </p:txBody>
      </p:sp>
      <p:sp>
        <p:nvSpPr>
          <p:cNvPr id="4" name="Прямоугольник 3"/>
          <p:cNvSpPr/>
          <p:nvPr/>
        </p:nvSpPr>
        <p:spPr>
          <a:xfrm>
            <a:off x="323528" y="1508591"/>
            <a:ext cx="8424936"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ru-RU" dirty="0" smtClean="0"/>
              <a:t>Для участия в закупках субъектам предпринимательской деятельности и физическим лицам необходимо иметь свободные средства для внесения в качестве обеспечения заявки на этапе проведения конкурса или электронного аукциона, а в случае заключения контракта для обеспечения его исполнения.</a:t>
            </a:r>
            <a:endParaRPr lang="ru-RU" dirty="0"/>
          </a:p>
        </p:txBody>
      </p:sp>
      <p:sp>
        <p:nvSpPr>
          <p:cNvPr id="5" name="Заголовок 1"/>
          <p:cNvSpPr txBox="1">
            <a:spLocks/>
          </p:cNvSpPr>
          <p:nvPr/>
        </p:nvSpPr>
        <p:spPr>
          <a:xfrm>
            <a:off x="467544" y="2339752"/>
            <a:ext cx="8229600" cy="11612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b="1" dirty="0" smtClean="0">
                <a:latin typeface="+mj-lt"/>
                <a:ea typeface="+mj-ea"/>
                <a:cs typeface="+mj-cs"/>
              </a:rPr>
              <a:t>Способы о</a:t>
            </a:r>
            <a:r>
              <a:rPr kumimoji="0" lang="ru-RU" sz="2400" b="1" i="0" u="none" strike="noStrike" kern="1200" cap="none" spc="0" normalizeH="0" baseline="0" noProof="0" dirty="0" err="1" smtClean="0">
                <a:ln>
                  <a:noFill/>
                </a:ln>
                <a:solidFill>
                  <a:schemeClr val="tx1"/>
                </a:solidFill>
                <a:effectLst/>
                <a:uLnTx/>
                <a:uFillTx/>
                <a:latin typeface="+mj-lt"/>
                <a:ea typeface="+mj-ea"/>
                <a:cs typeface="+mj-cs"/>
              </a:rPr>
              <a:t>беспечения</a:t>
            </a:r>
            <a:r>
              <a:rPr kumimoji="0" lang="ru-RU" sz="2400" b="1" i="0" u="none" strike="noStrike" kern="1200" cap="none" spc="0" normalizeH="0" baseline="0" noProof="0" dirty="0" smtClean="0">
                <a:ln>
                  <a:noFill/>
                </a:ln>
                <a:solidFill>
                  <a:schemeClr val="tx1"/>
                </a:solidFill>
                <a:effectLst/>
                <a:uLnTx/>
                <a:uFillTx/>
                <a:latin typeface="+mj-lt"/>
                <a:ea typeface="+mj-ea"/>
                <a:cs typeface="+mj-cs"/>
              </a:rPr>
              <a:t> заявки</a:t>
            </a:r>
            <a:endParaRPr kumimoji="0" lang="ru-RU"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Прямоугольник 5"/>
          <p:cNvSpPr/>
          <p:nvPr/>
        </p:nvSpPr>
        <p:spPr>
          <a:xfrm>
            <a:off x="395536" y="3212976"/>
            <a:ext cx="3168352" cy="4320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Банковская гарантия</a:t>
            </a:r>
            <a:endParaRPr lang="ru-RU" dirty="0"/>
          </a:p>
        </p:txBody>
      </p:sp>
      <p:sp>
        <p:nvSpPr>
          <p:cNvPr id="9" name="Прямоугольник 8"/>
          <p:cNvSpPr/>
          <p:nvPr/>
        </p:nvSpPr>
        <p:spPr>
          <a:xfrm>
            <a:off x="5652120" y="3212976"/>
            <a:ext cx="3096344" cy="4320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Внесение денежных средств</a:t>
            </a:r>
            <a:endParaRPr lang="ru-RU" dirty="0"/>
          </a:p>
        </p:txBody>
      </p:sp>
      <p:sp>
        <p:nvSpPr>
          <p:cNvPr id="10" name="Заголовок 1"/>
          <p:cNvSpPr txBox="1">
            <a:spLocks/>
          </p:cNvSpPr>
          <p:nvPr/>
        </p:nvSpPr>
        <p:spPr>
          <a:xfrm>
            <a:off x="0" y="3356992"/>
            <a:ext cx="9144000" cy="11612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b="1" dirty="0" smtClean="0">
                <a:latin typeface="+mj-lt"/>
                <a:ea typeface="+mj-ea"/>
                <a:cs typeface="+mj-cs"/>
              </a:rPr>
              <a:t>Размер о</a:t>
            </a:r>
            <a:r>
              <a:rPr kumimoji="0" lang="ru-RU" sz="2400" b="1" i="0" u="none" strike="noStrike" kern="1200" cap="none" spc="0" normalizeH="0" baseline="0" noProof="0" dirty="0" err="1" smtClean="0">
                <a:ln>
                  <a:noFill/>
                </a:ln>
                <a:solidFill>
                  <a:schemeClr val="tx1"/>
                </a:solidFill>
                <a:effectLst/>
                <a:uLnTx/>
                <a:uFillTx/>
                <a:latin typeface="+mj-lt"/>
                <a:ea typeface="+mj-ea"/>
                <a:cs typeface="+mj-cs"/>
              </a:rPr>
              <a:t>беспечения</a:t>
            </a:r>
            <a:r>
              <a:rPr kumimoji="0" lang="ru-RU" sz="2400" b="1" i="0" u="none" strike="noStrike" kern="1200" cap="none" spc="0" normalizeH="0" baseline="0" noProof="0" dirty="0" smtClean="0">
                <a:ln>
                  <a:noFill/>
                </a:ln>
                <a:solidFill>
                  <a:schemeClr val="tx1"/>
                </a:solidFill>
                <a:effectLst/>
                <a:uLnTx/>
                <a:uFillTx/>
                <a:latin typeface="+mj-lt"/>
                <a:ea typeface="+mj-ea"/>
                <a:cs typeface="+mj-cs"/>
              </a:rPr>
              <a:t> заявки</a:t>
            </a:r>
            <a:endParaRPr kumimoji="0" lang="ru-RU"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11" name="Прямоугольник 10"/>
          <p:cNvSpPr/>
          <p:nvPr/>
        </p:nvSpPr>
        <p:spPr>
          <a:xfrm>
            <a:off x="395536" y="4149080"/>
            <a:ext cx="8352928" cy="576064"/>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 0,5% до 5% НМЦК (на усмотрение заказчика)</a:t>
            </a:r>
          </a:p>
        </p:txBody>
      </p:sp>
      <p:sp>
        <p:nvSpPr>
          <p:cNvPr id="13" name="Прямоугольник 12"/>
          <p:cNvSpPr/>
          <p:nvPr/>
        </p:nvSpPr>
        <p:spPr>
          <a:xfrm>
            <a:off x="395536" y="4797152"/>
            <a:ext cx="8352928" cy="576064"/>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 НМЦ контракта, если НМЦК при проведении аукционов </a:t>
            </a:r>
          </a:p>
          <a:p>
            <a:pPr algn="ctr"/>
            <a:r>
              <a:rPr lang="ru-RU" dirty="0" smtClean="0"/>
              <a:t>не превышает 3 млн. руб.</a:t>
            </a:r>
            <a:endParaRPr lang="ru-RU" dirty="0"/>
          </a:p>
        </p:txBody>
      </p:sp>
      <p:sp>
        <p:nvSpPr>
          <p:cNvPr id="14" name="Прямоугольник 13"/>
          <p:cNvSpPr/>
          <p:nvPr/>
        </p:nvSpPr>
        <p:spPr>
          <a:xfrm>
            <a:off x="395536" y="5445224"/>
            <a:ext cx="8352928" cy="115212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 НМЦК для участников закупки, являющихся учреждением или предприятием уголовно-исполнительной системы, организацией инвалидов, </a:t>
            </a:r>
          </a:p>
          <a:p>
            <a:pPr algn="ctr"/>
            <a:r>
              <a:rPr lang="ru-RU" dirty="0" smtClean="0"/>
              <a:t>субъектом малого предпринимательства либо социально ориентированной некоммерческой организацией</a:t>
            </a: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564904"/>
            <a:ext cx="8229600" cy="1570186"/>
          </a:xfrm>
        </p:spPr>
        <p:txBody>
          <a:bodyPr>
            <a:noAutofit/>
          </a:bodyPr>
          <a:lstStyle/>
          <a:p>
            <a:r>
              <a:rPr lang="ru-RU" sz="2700" b="1" cap="all" dirty="0" smtClean="0"/>
              <a:t>6. </a:t>
            </a:r>
            <a:r>
              <a:rPr lang="ru-RU" sz="2700" b="1" dirty="0" smtClean="0"/>
              <a:t>Что важно знать поставщику о расчете цены контракта. Какие антидемпинговые меры могут быть применены при осуществлении </a:t>
            </a:r>
            <a:r>
              <a:rPr lang="ru-RU" sz="2700" b="1" dirty="0" err="1" smtClean="0"/>
              <a:t>госзакупок</a:t>
            </a:r>
            <a:r>
              <a:rPr lang="ru-RU" sz="2700" b="1" dirty="0" smtClean="0"/>
              <a:t> на конкурентной основе. Вниманию поставщика: полномочия заказчика по сокращению объема закупок и пересмотру НМЦК при сокращении лимитов бюджетных обязательств (уменьшении цены контракта)</a:t>
            </a:r>
            <a:endParaRPr lang="ru-RU" sz="2700" b="1"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36096" y="404664"/>
            <a:ext cx="2915816" cy="792088"/>
          </a:xfrm>
        </p:spPr>
        <p:txBody>
          <a:bodyPr>
            <a:normAutofit/>
          </a:bodyPr>
          <a:lstStyle/>
          <a:p>
            <a:r>
              <a:rPr lang="ru-RU" sz="2400" b="1" dirty="0" smtClean="0"/>
              <a:t>ТЕРМИНЫ</a:t>
            </a:r>
            <a:endParaRPr lang="ru-RU" sz="2400" b="1" dirty="0"/>
          </a:p>
        </p:txBody>
      </p:sp>
      <p:sp>
        <p:nvSpPr>
          <p:cNvPr id="4" name="Прямоугольник 3"/>
          <p:cNvSpPr/>
          <p:nvPr/>
        </p:nvSpPr>
        <p:spPr>
          <a:xfrm>
            <a:off x="395536" y="1556792"/>
            <a:ext cx="8424936" cy="4976107"/>
          </a:xfrm>
          <a:prstGeom prst="rect">
            <a:avLst/>
          </a:prstGeom>
        </p:spPr>
        <p:txBody>
          <a:bodyPr wrap="square">
            <a:spAutoFit/>
          </a:bodyPr>
          <a:lstStyle/>
          <a:p>
            <a:pPr algn="just"/>
            <a:r>
              <a:rPr lang="ru-RU" sz="1400" b="1" dirty="0" smtClean="0"/>
              <a:t>Контрактная система в сфере закупок товаров, работ, услуг для обеспечения государственных и муниципальных нужд </a:t>
            </a:r>
            <a:r>
              <a:rPr lang="ru-RU" sz="1400" dirty="0" smtClean="0"/>
              <a:t> - совокупность участников контрактной системы в сфере закупок (федеральный орган исполнительной власти по регулированию контрактной системы в сфере закупок, органы исполнительной власти субъектов РФ по регулированию контрактной системы в сфере закупок, иные федеральные органы исполнительной власти, органы государственной власти субъектов РФ, органы местного самоуправления, уполномоченные на осуществление нормативно-правового регулирования и контроля в сфере закупок, ГК "</a:t>
            </a:r>
            <a:r>
              <a:rPr lang="ru-RU" sz="1400" dirty="0" err="1" smtClean="0"/>
              <a:t>Росатом</a:t>
            </a:r>
            <a:r>
              <a:rPr lang="ru-RU" sz="1400" dirty="0" smtClean="0"/>
              <a:t>", ГК "</a:t>
            </a:r>
            <a:r>
              <a:rPr lang="ru-RU" sz="1400" dirty="0" err="1" smtClean="0"/>
              <a:t>Роскосмос</a:t>
            </a:r>
            <a:r>
              <a:rPr lang="ru-RU" sz="1400" dirty="0" smtClean="0"/>
              <a:t>", заказчики, участники закупок, в т.ч. признанные поставщиками (подрядчиками, исполнителями), уполномоченные органы, уполномоченные учреждения, специализированные организации, операторы электронных площадок) и осуществляемых ими, в том числе с использованием единой информационной системы в сфере закупок (за исключением случаев, если использование такой единой информационной системы не предусмотрено ФЗ от </a:t>
            </a:r>
            <a:r>
              <a:rPr lang="en-US" sz="1400" dirty="0" smtClean="0"/>
              <a:t>05.04.2013 N 44-</a:t>
            </a:r>
            <a:r>
              <a:rPr lang="ru-RU" sz="1400" dirty="0" smtClean="0"/>
              <a:t>ФЗ), в соответствии с законодательством РФ и иными нормативными правовыми актами о контрактной системе в сфере закупок действий, направленных на обеспечение государственных и муниципальных нужд.</a:t>
            </a:r>
          </a:p>
          <a:p>
            <a:pPr algn="just"/>
            <a:endParaRPr lang="ru-RU" sz="1400" dirty="0" smtClean="0"/>
          </a:p>
          <a:p>
            <a:pPr algn="just"/>
            <a:r>
              <a:rPr lang="ru-RU" sz="1400" b="1" dirty="0" smtClean="0"/>
              <a:t>Участник закупки </a:t>
            </a:r>
            <a:r>
              <a:rPr lang="ru-RU" sz="1400" dirty="0" smtClean="0"/>
              <a:t>- любое юридическое лицо независимо от его организационно-правовой формы, формы собственности, места нахождения и места происхождения капитала, за исключением юридического лица, местом регистрации которого является государство или территория, включенные в утверждаемый в соответствии с подпунктом 1 пункта 3 статьи 284 НК РФ перечень государств и территорий, предоставляющих льготный налоговый режим налогообложения и (или) не предусматривающих раскрытия и предоставления информации при проведении финансовых операций (</a:t>
            </a:r>
            <a:r>
              <a:rPr lang="ru-RU" sz="1400" dirty="0" err="1" smtClean="0"/>
              <a:t>офшорные</a:t>
            </a:r>
            <a:r>
              <a:rPr lang="ru-RU" sz="1400" dirty="0" smtClean="0"/>
              <a:t> зоны) в отношении юридических лиц (далее - </a:t>
            </a:r>
            <a:r>
              <a:rPr lang="ru-RU" sz="1400" dirty="0" err="1" smtClean="0"/>
              <a:t>офшорная</a:t>
            </a:r>
            <a:r>
              <a:rPr lang="ru-RU" sz="1400" dirty="0" smtClean="0"/>
              <a:t> компания), или любое физическое лицо, в том числе зарегистрированное в качестве индивидуального предпринимателя;</a:t>
            </a:r>
            <a:endParaRPr lang="ru-RU" sz="1400" dirty="0"/>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1824"/>
            <a:ext cx="8229600" cy="1143000"/>
          </a:xfrm>
        </p:spPr>
        <p:txBody>
          <a:bodyPr>
            <a:noAutofit/>
          </a:bodyPr>
          <a:lstStyle/>
          <a:p>
            <a:r>
              <a:rPr lang="ru-RU" sz="2400" b="1" dirty="0" smtClean="0"/>
              <a:t>Расчет начальной максимальной цены контракта</a:t>
            </a:r>
            <a:endParaRPr lang="ru-RU" sz="2400" b="1" dirty="0"/>
          </a:p>
        </p:txBody>
      </p:sp>
      <p:graphicFrame>
        <p:nvGraphicFramePr>
          <p:cNvPr id="4" name="Таблица 3"/>
          <p:cNvGraphicFramePr>
            <a:graphicFrameLocks noGrp="1"/>
          </p:cNvGraphicFramePr>
          <p:nvPr/>
        </p:nvGraphicFramePr>
        <p:xfrm>
          <a:off x="107504" y="2074116"/>
          <a:ext cx="8892480" cy="4800600"/>
        </p:xfrm>
        <a:graphic>
          <a:graphicData uri="http://schemas.openxmlformats.org/drawingml/2006/table">
            <a:tbl>
              <a:tblPr firstRow="1" bandRow="1">
                <a:tableStyleId>{BC89EF96-8CEA-46FF-86C4-4CE0E7609802}</a:tableStyleId>
              </a:tblPr>
              <a:tblGrid>
                <a:gridCol w="1656184"/>
                <a:gridCol w="7236296"/>
              </a:tblGrid>
              <a:tr h="370840">
                <a:tc>
                  <a:txBody>
                    <a:bodyPr/>
                    <a:lstStyle/>
                    <a:p>
                      <a:pPr indent="0" algn="just">
                        <a:lnSpc>
                          <a:spcPct val="150000"/>
                        </a:lnSpc>
                        <a:spcAft>
                          <a:spcPts val="0"/>
                        </a:spcAft>
                      </a:pPr>
                      <a:r>
                        <a:rPr lang="ru-RU" sz="1400" dirty="0"/>
                        <a:t>Метод определения цены</a:t>
                      </a:r>
                      <a:endParaRPr lang="ru-RU" sz="1400" dirty="0">
                        <a:latin typeface="Times New Roman"/>
                        <a:ea typeface="Calibri"/>
                        <a:cs typeface="Times New Roman"/>
                      </a:endParaRPr>
                    </a:p>
                  </a:txBody>
                  <a:tcPr marL="68580" marR="68580" marT="0" marB="0"/>
                </a:tc>
                <a:tc>
                  <a:txBody>
                    <a:bodyPr/>
                    <a:lstStyle/>
                    <a:p>
                      <a:pPr indent="0" algn="just">
                        <a:lnSpc>
                          <a:spcPct val="150000"/>
                        </a:lnSpc>
                        <a:spcAft>
                          <a:spcPts val="0"/>
                        </a:spcAft>
                      </a:pPr>
                      <a:r>
                        <a:rPr lang="ru-RU" sz="1400" dirty="0"/>
                        <a:t>Сфера применения </a:t>
                      </a:r>
                      <a:endParaRPr lang="ru-RU" sz="1400" dirty="0">
                        <a:latin typeface="Times New Roman"/>
                        <a:ea typeface="Calibri"/>
                        <a:cs typeface="Times New Roman"/>
                      </a:endParaRPr>
                    </a:p>
                  </a:txBody>
                  <a:tcPr marL="68580" marR="68580" marT="0" marB="0"/>
                </a:tc>
              </a:tr>
              <a:tr h="370840">
                <a:tc>
                  <a:txBody>
                    <a:bodyPr/>
                    <a:lstStyle/>
                    <a:p>
                      <a:pPr indent="0" algn="just">
                        <a:lnSpc>
                          <a:spcPct val="150000"/>
                        </a:lnSpc>
                        <a:spcAft>
                          <a:spcPts val="0"/>
                        </a:spcAft>
                      </a:pPr>
                      <a:r>
                        <a:rPr lang="ru-RU" sz="1400" dirty="0" smtClean="0"/>
                        <a:t>Метод </a:t>
                      </a:r>
                      <a:r>
                        <a:rPr lang="ru-RU" sz="1400" dirty="0"/>
                        <a:t>сопоставимых цен </a:t>
                      </a:r>
                      <a:endParaRPr lang="ru-RU" sz="1400" dirty="0">
                        <a:latin typeface="Times New Roman"/>
                        <a:ea typeface="Calibri"/>
                        <a:cs typeface="Times New Roman"/>
                      </a:endParaRPr>
                    </a:p>
                  </a:txBody>
                  <a:tcPr marL="68580" marR="68580" marT="0" marB="0"/>
                </a:tc>
                <a:tc>
                  <a:txBody>
                    <a:bodyPr/>
                    <a:lstStyle/>
                    <a:p>
                      <a:pPr indent="0" algn="just">
                        <a:lnSpc>
                          <a:spcPct val="150000"/>
                        </a:lnSpc>
                        <a:spcAft>
                          <a:spcPts val="0"/>
                        </a:spcAft>
                      </a:pPr>
                      <a:r>
                        <a:rPr lang="ru-RU" sz="1400"/>
                        <a:t>установление цены контракта осуществляется на основании информации о рыночных ценах идентичных или при их отсутствии однородных товаров, работ, услуг</a:t>
                      </a:r>
                      <a:endParaRPr lang="ru-RU" sz="1400">
                        <a:latin typeface="Times New Roman"/>
                        <a:ea typeface="Calibri"/>
                        <a:cs typeface="Times New Roman"/>
                      </a:endParaRPr>
                    </a:p>
                  </a:txBody>
                  <a:tcPr marL="68580" marR="68580" marT="0" marB="0"/>
                </a:tc>
              </a:tr>
              <a:tr h="370840">
                <a:tc>
                  <a:txBody>
                    <a:bodyPr/>
                    <a:lstStyle/>
                    <a:p>
                      <a:pPr indent="0" algn="just">
                        <a:lnSpc>
                          <a:spcPct val="150000"/>
                        </a:lnSpc>
                        <a:spcAft>
                          <a:spcPts val="0"/>
                        </a:spcAft>
                      </a:pPr>
                      <a:r>
                        <a:rPr lang="ru-RU" sz="1400" dirty="0" smtClean="0"/>
                        <a:t>Нормативный </a:t>
                      </a:r>
                      <a:r>
                        <a:rPr lang="ru-RU" sz="1400" dirty="0"/>
                        <a:t>метод</a:t>
                      </a:r>
                      <a:endParaRPr lang="ru-RU" sz="1400" dirty="0">
                        <a:latin typeface="Times New Roman"/>
                        <a:ea typeface="Calibri"/>
                        <a:cs typeface="Times New Roman"/>
                      </a:endParaRPr>
                    </a:p>
                  </a:txBody>
                  <a:tcPr marL="68580" marR="68580" marT="0" marB="0"/>
                </a:tc>
                <a:tc>
                  <a:txBody>
                    <a:bodyPr/>
                    <a:lstStyle/>
                    <a:p>
                      <a:pPr indent="0" algn="just">
                        <a:lnSpc>
                          <a:spcPct val="150000"/>
                        </a:lnSpc>
                        <a:spcAft>
                          <a:spcPts val="0"/>
                        </a:spcAft>
                      </a:pPr>
                      <a:r>
                        <a:rPr lang="ru-RU" sz="1400" dirty="0"/>
                        <a:t>расчет цены контракта осуществляется на основе требований, установленных в рамках нормирования закупок, если они предусматривают установление предельных цен </a:t>
                      </a:r>
                      <a:r>
                        <a:rPr lang="ru-RU" sz="1400" dirty="0" smtClean="0"/>
                        <a:t>ТРУ</a:t>
                      </a:r>
                      <a:endParaRPr lang="ru-RU" sz="1400" dirty="0">
                        <a:latin typeface="Times New Roman"/>
                        <a:ea typeface="Calibri"/>
                        <a:cs typeface="Times New Roman"/>
                      </a:endParaRPr>
                    </a:p>
                  </a:txBody>
                  <a:tcPr marL="68580" marR="68580" marT="0" marB="0"/>
                </a:tc>
              </a:tr>
              <a:tr h="370840">
                <a:tc>
                  <a:txBody>
                    <a:bodyPr/>
                    <a:lstStyle/>
                    <a:p>
                      <a:pPr indent="0" algn="just">
                        <a:lnSpc>
                          <a:spcPct val="150000"/>
                        </a:lnSpc>
                        <a:spcAft>
                          <a:spcPts val="0"/>
                        </a:spcAft>
                      </a:pPr>
                      <a:r>
                        <a:rPr lang="ru-RU" sz="1400" dirty="0" smtClean="0"/>
                        <a:t>Тарифный </a:t>
                      </a:r>
                      <a:r>
                        <a:rPr lang="ru-RU" sz="1400" dirty="0"/>
                        <a:t>метод</a:t>
                      </a:r>
                      <a:endParaRPr lang="ru-RU" sz="1400" dirty="0">
                        <a:latin typeface="Times New Roman"/>
                        <a:ea typeface="Calibri"/>
                        <a:cs typeface="Times New Roman"/>
                      </a:endParaRPr>
                    </a:p>
                  </a:txBody>
                  <a:tcPr marL="68580" marR="68580" marT="0" marB="0"/>
                </a:tc>
                <a:tc>
                  <a:txBody>
                    <a:bodyPr/>
                    <a:lstStyle/>
                    <a:p>
                      <a:pPr indent="0" algn="just">
                        <a:lnSpc>
                          <a:spcPct val="150000"/>
                        </a:lnSpc>
                        <a:spcAft>
                          <a:spcPts val="0"/>
                        </a:spcAft>
                      </a:pPr>
                      <a:r>
                        <a:rPr lang="ru-RU" sz="1400" dirty="0" smtClean="0"/>
                        <a:t>Применяется</a:t>
                      </a:r>
                      <a:r>
                        <a:rPr lang="ru-RU" sz="1400" dirty="0"/>
                        <a:t>, если в соответствии с законодательством </a:t>
                      </a:r>
                      <a:r>
                        <a:rPr lang="ru-RU" sz="1400" dirty="0" smtClean="0"/>
                        <a:t>РФ</a:t>
                      </a:r>
                      <a:r>
                        <a:rPr lang="ru-RU" sz="1400" baseline="0" dirty="0" smtClean="0"/>
                        <a:t> </a:t>
                      </a:r>
                      <a:r>
                        <a:rPr lang="ru-RU" sz="1400" dirty="0" smtClean="0"/>
                        <a:t>цены </a:t>
                      </a:r>
                      <a:r>
                        <a:rPr lang="ru-RU" sz="1400" dirty="0"/>
                        <a:t>закупаемых </a:t>
                      </a:r>
                      <a:r>
                        <a:rPr lang="ru-RU" sz="1400" dirty="0" smtClean="0"/>
                        <a:t>ТРУ</a:t>
                      </a:r>
                      <a:r>
                        <a:rPr lang="ru-RU" sz="1400" baseline="0" dirty="0" smtClean="0"/>
                        <a:t> </a:t>
                      </a:r>
                      <a:r>
                        <a:rPr lang="ru-RU" sz="1400" dirty="0" smtClean="0"/>
                        <a:t>подлежат </a:t>
                      </a:r>
                      <a:r>
                        <a:rPr lang="ru-RU" sz="1400" dirty="0"/>
                        <a:t>государственному регулированию или установлены муниципальными правовыми актами</a:t>
                      </a:r>
                      <a:endParaRPr lang="ru-RU" sz="1400" dirty="0">
                        <a:latin typeface="Times New Roman"/>
                        <a:ea typeface="Calibri"/>
                        <a:cs typeface="Times New Roman"/>
                      </a:endParaRPr>
                    </a:p>
                  </a:txBody>
                  <a:tcPr marL="68580" marR="68580" marT="0" marB="0"/>
                </a:tc>
              </a:tr>
              <a:tr h="370840">
                <a:tc>
                  <a:txBody>
                    <a:bodyPr/>
                    <a:lstStyle/>
                    <a:p>
                      <a:pPr indent="0" algn="just">
                        <a:lnSpc>
                          <a:spcPct val="150000"/>
                        </a:lnSpc>
                        <a:spcAft>
                          <a:spcPts val="0"/>
                        </a:spcAft>
                      </a:pPr>
                      <a:r>
                        <a:rPr lang="ru-RU" sz="1400" dirty="0" smtClean="0"/>
                        <a:t>Проектно-сметный </a:t>
                      </a:r>
                      <a:r>
                        <a:rPr lang="ru-RU" sz="1400" dirty="0"/>
                        <a:t>метод</a:t>
                      </a:r>
                      <a:endParaRPr lang="ru-RU" sz="1400" dirty="0">
                        <a:latin typeface="Times New Roman"/>
                        <a:ea typeface="Calibri"/>
                        <a:cs typeface="Times New Roman"/>
                      </a:endParaRPr>
                    </a:p>
                  </a:txBody>
                  <a:tcPr marL="68580" marR="68580" marT="0" marB="0"/>
                </a:tc>
                <a:tc>
                  <a:txBody>
                    <a:bodyPr/>
                    <a:lstStyle/>
                    <a:p>
                      <a:pPr indent="0" algn="just">
                        <a:lnSpc>
                          <a:spcPct val="150000"/>
                        </a:lnSpc>
                        <a:spcAft>
                          <a:spcPts val="0"/>
                        </a:spcAft>
                      </a:pPr>
                      <a:r>
                        <a:rPr lang="ru-RU" sz="1400"/>
                        <a:t>применяется для определения цены: </a:t>
                      </a:r>
                    </a:p>
                    <a:p>
                      <a:pPr indent="0" algn="just">
                        <a:lnSpc>
                          <a:spcPct val="150000"/>
                        </a:lnSpc>
                        <a:spcAft>
                          <a:spcPts val="0"/>
                        </a:spcAft>
                      </a:pPr>
                      <a:r>
                        <a:rPr lang="ru-RU" sz="1400"/>
                        <a:t>– на строительство, реконструкцию, капитальный ремонт объекта капитального строительства на основании проектной документации в соответствии с методиками и нормативами (государственными элементными сметными нормами) строительных работ;</a:t>
                      </a:r>
                    </a:p>
                    <a:p>
                      <a:pPr indent="0" algn="just">
                        <a:lnSpc>
                          <a:spcPct val="150000"/>
                        </a:lnSpc>
                        <a:spcAft>
                          <a:spcPts val="0"/>
                        </a:spcAft>
                      </a:pPr>
                      <a:r>
                        <a:rPr lang="ru-RU" sz="1400"/>
                        <a:t> – на проведение работ по сохранению объектов культурного наследия</a:t>
                      </a:r>
                      <a:endParaRPr lang="ru-RU" sz="1400">
                        <a:latin typeface="Times New Roman"/>
                        <a:ea typeface="Calibri"/>
                        <a:cs typeface="Times New Roman"/>
                      </a:endParaRPr>
                    </a:p>
                  </a:txBody>
                  <a:tcPr marL="68580" marR="68580" marT="0" marB="0"/>
                </a:tc>
              </a:tr>
              <a:tr h="370840">
                <a:tc>
                  <a:txBody>
                    <a:bodyPr/>
                    <a:lstStyle/>
                    <a:p>
                      <a:pPr indent="0" algn="just">
                        <a:lnSpc>
                          <a:spcPct val="150000"/>
                        </a:lnSpc>
                        <a:spcAft>
                          <a:spcPts val="0"/>
                        </a:spcAft>
                      </a:pPr>
                      <a:r>
                        <a:rPr lang="ru-RU" sz="1400" dirty="0" smtClean="0"/>
                        <a:t>Затратный </a:t>
                      </a:r>
                      <a:r>
                        <a:rPr lang="ru-RU" sz="1400" dirty="0"/>
                        <a:t>метод</a:t>
                      </a:r>
                      <a:endParaRPr lang="ru-RU" sz="1400" dirty="0">
                        <a:latin typeface="Times New Roman"/>
                        <a:ea typeface="Calibri"/>
                        <a:cs typeface="Times New Roman"/>
                      </a:endParaRPr>
                    </a:p>
                  </a:txBody>
                  <a:tcPr marL="68580" marR="68580" marT="0" marB="0"/>
                </a:tc>
                <a:tc>
                  <a:txBody>
                    <a:bodyPr/>
                    <a:lstStyle/>
                    <a:p>
                      <a:pPr indent="0" algn="just">
                        <a:lnSpc>
                          <a:spcPct val="150000"/>
                        </a:lnSpc>
                        <a:spcAft>
                          <a:spcPts val="0"/>
                        </a:spcAft>
                      </a:pPr>
                      <a:r>
                        <a:rPr lang="ru-RU" sz="1400" dirty="0"/>
                        <a:t>применяется в случае невозможности применения иных вышеперечисленных методов или в дополнение к </a:t>
                      </a:r>
                      <a:r>
                        <a:rPr lang="ru-RU" sz="1400" dirty="0" smtClean="0"/>
                        <a:t>ним</a:t>
                      </a:r>
                      <a:endParaRPr lang="ru-RU" sz="1400" dirty="0">
                        <a:latin typeface="Times New Roman"/>
                        <a:ea typeface="Calibri"/>
                        <a:cs typeface="Times New Roman"/>
                      </a:endParaRPr>
                    </a:p>
                  </a:txBody>
                  <a:tcPr marL="68580" marR="68580" marT="0" marB="0"/>
                </a:tc>
              </a:tr>
            </a:tbl>
          </a:graphicData>
        </a:graphic>
      </p:graphicFrame>
      <p:sp>
        <p:nvSpPr>
          <p:cNvPr id="5" name="Прямоугольник 4"/>
          <p:cNvSpPr/>
          <p:nvPr/>
        </p:nvSpPr>
        <p:spPr>
          <a:xfrm>
            <a:off x="107504" y="1628800"/>
            <a:ext cx="8856984"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dirty="0" smtClean="0"/>
              <a:t>Приоритетным является метод сопоставимых рыночных цен</a:t>
            </a:r>
            <a:endParaRPr lang="ru-RU" dirty="0"/>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1824"/>
            <a:ext cx="8229600" cy="1143000"/>
          </a:xfrm>
        </p:spPr>
        <p:txBody>
          <a:bodyPr>
            <a:normAutofit/>
          </a:bodyPr>
          <a:lstStyle/>
          <a:p>
            <a:r>
              <a:rPr lang="ru-RU" sz="2400" b="1" dirty="0" smtClean="0"/>
              <a:t>Антидемпинговые меры</a:t>
            </a:r>
            <a:endParaRPr lang="ru-RU" sz="2400" b="1" dirty="0"/>
          </a:p>
        </p:txBody>
      </p:sp>
      <p:sp>
        <p:nvSpPr>
          <p:cNvPr id="4" name="TextBox 3"/>
          <p:cNvSpPr txBox="1"/>
          <p:nvPr/>
        </p:nvSpPr>
        <p:spPr>
          <a:xfrm>
            <a:off x="179512" y="1484784"/>
            <a:ext cx="8712968"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ru-RU" dirty="0" smtClean="0"/>
              <a:t>Дополнительные обязанности в случае снижения начальной максимальной цены контракта на 25% и более</a:t>
            </a:r>
            <a:endParaRPr lang="ru-RU" dirty="0"/>
          </a:p>
        </p:txBody>
      </p:sp>
      <p:sp>
        <p:nvSpPr>
          <p:cNvPr id="47105" name="Rectangle 1"/>
          <p:cNvSpPr>
            <a:spLocks noChangeArrowheads="1"/>
          </p:cNvSpPr>
          <p:nvPr/>
        </p:nvSpPr>
        <p:spPr bwMode="auto">
          <a:xfrm>
            <a:off x="0" y="2266994"/>
            <a:ext cx="9144000" cy="397031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ea typeface="Calibri" pitchFamily="34" charset="0"/>
                <a:cs typeface="Times New Roman" pitchFamily="18" charset="0"/>
              </a:rPr>
              <a:t>Чтобы доказать свою добросовестность и намерения исполнить контракт качественно, поставщик обязан выбрать один из способов: </a:t>
            </a:r>
            <a:endParaRPr kumimoji="0" lang="ru-RU"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ea typeface="Calibri" pitchFamily="34" charset="0"/>
                <a:cs typeface="Times New Roman" pitchFamily="18" charset="0"/>
              </a:rPr>
              <a:t>1. Уплата обеспечения исполнения контракта в 1,5 раза больше чем указано изначально в документации;</a:t>
            </a:r>
            <a:endParaRPr kumimoji="0" lang="ru-RU"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ea typeface="Calibri" pitchFamily="34" charset="0"/>
                <a:cs typeface="Times New Roman" pitchFamily="18" charset="0"/>
              </a:rPr>
              <a:t>2. Предоставление информации, подтверждающей добросовестность поставщика, а именно: </a:t>
            </a:r>
            <a:endParaRPr kumimoji="0" lang="ru-RU"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ea typeface="Calibri" pitchFamily="34" charset="0"/>
                <a:cs typeface="Times New Roman" pitchFamily="18" charset="0"/>
              </a:rPr>
              <a:t>- информация из реестра контрактов - исполнение таким участником в течение не менее чем одного года до даты подачи заявки на участие в конкурсе или аукционе трех контрактов (при этом все контракты должны быть исполнены без применения к такому участнику неустоек (штрафов, пеней) либо четырех и более контрактов (при этом не менее чем семьдесят пять процентов контрактов должно быть исполнено без применения к такому участнику неустоек (штрафов, пеней); </a:t>
            </a:r>
            <a:endParaRPr kumimoji="0" lang="ru-RU"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ea typeface="Calibri" pitchFamily="34" charset="0"/>
                <a:cs typeface="Times New Roman" pitchFamily="18" charset="0"/>
              </a:rPr>
              <a:t>- цена одного из контрактов должна быть не меньше 20% цены, по которой предполагается заключить контракт.</a:t>
            </a:r>
            <a:endParaRPr kumimoji="0" lang="ru-RU" b="0" i="0" u="none" strike="noStrike" cap="none" normalizeH="0" baseline="0" dirty="0" smtClean="0">
              <a:ln>
                <a:noFill/>
              </a:ln>
              <a:solidFill>
                <a:schemeClr val="tx1"/>
              </a:solidFill>
              <a:effectLst/>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72816"/>
            <a:ext cx="8229600" cy="3154362"/>
          </a:xfrm>
        </p:spPr>
        <p:txBody>
          <a:bodyPr>
            <a:normAutofit/>
          </a:bodyPr>
          <a:lstStyle/>
          <a:p>
            <a:r>
              <a:rPr lang="ru-RU" sz="2700" b="1" dirty="0" smtClean="0"/>
              <a:t>7. ОГРАНИЧЕНИЯ В ОТНОШЕНИИ УЧАСТНИКОВ ЗАКУПОК (подготовка заявки субъектами малого  предпринимательства)</a:t>
            </a:r>
            <a:endParaRPr lang="ru-RU" sz="2700" b="1" dirty="0"/>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1824"/>
            <a:ext cx="8229600" cy="1143000"/>
          </a:xfrm>
        </p:spPr>
        <p:txBody>
          <a:bodyPr>
            <a:normAutofit/>
          </a:bodyPr>
          <a:lstStyle/>
          <a:p>
            <a:r>
              <a:rPr lang="ru-RU" sz="2400" b="1" dirty="0" smtClean="0"/>
              <a:t>Обязанность закупки у СМП</a:t>
            </a:r>
            <a:endParaRPr lang="ru-RU" sz="2400" b="1" dirty="0"/>
          </a:p>
        </p:txBody>
      </p:sp>
      <p:sp>
        <p:nvSpPr>
          <p:cNvPr id="4" name="Прямоугольник 3"/>
          <p:cNvSpPr/>
          <p:nvPr/>
        </p:nvSpPr>
        <p:spPr>
          <a:xfrm>
            <a:off x="215008" y="1772816"/>
            <a:ext cx="8677472"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ru-RU" dirty="0" smtClean="0"/>
              <a:t>Заказчики </a:t>
            </a:r>
            <a:r>
              <a:rPr lang="ru-RU" b="1" dirty="0" smtClean="0"/>
              <a:t>ОБЯЗАНЫ осуществлять закупки у субъектов малого предпринимательства, социально ориентированных некоммерческих организаций в объеме не менее чем 15% совокупного годового объема закупок, рассчитанного </a:t>
            </a:r>
            <a:br>
              <a:rPr lang="ru-RU" b="1" dirty="0" smtClean="0"/>
            </a:br>
            <a:r>
              <a:rPr lang="ru-RU" b="1" dirty="0" smtClean="0"/>
              <a:t>с учетом части 1.1 ст.30 </a:t>
            </a:r>
            <a:endParaRPr lang="ru-RU" dirty="0"/>
          </a:p>
        </p:txBody>
      </p:sp>
      <p:sp>
        <p:nvSpPr>
          <p:cNvPr id="6" name="Прямоугольник 5"/>
          <p:cNvSpPr/>
          <p:nvPr/>
        </p:nvSpPr>
        <p:spPr>
          <a:xfrm>
            <a:off x="251520" y="3429000"/>
            <a:ext cx="8640960"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t>Исполнить данное требование закона заказчики могут двумя способами:</a:t>
            </a:r>
          </a:p>
          <a:p>
            <a:pPr algn="just"/>
            <a:r>
              <a:rPr lang="ru-RU" dirty="0" smtClean="0"/>
              <a:t>1) ограничить участие в определенных закупках возможностью подачи заявок только субъектами малого предпринимательства, социально ориентированными некоммерческими организациями; </a:t>
            </a:r>
          </a:p>
          <a:p>
            <a:pPr algn="just"/>
            <a:r>
              <a:rPr lang="ru-RU" dirty="0" smtClean="0"/>
              <a:t>2) установить в извещении об осуществлении закупки требование к участнику закупки, не являющемуся субъектом малого предпринимательства или социально ориентированной некоммерческой организацией, о привлечении к исполнению контракта субподрядчиков, соисполнителей из числа субъектов малого предпринимательства, социально ориентированных некоммерческих организаций. </a:t>
            </a:r>
            <a:endParaRPr lang="ru-RU" dirty="0"/>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268760"/>
            <a:ext cx="8229600" cy="1143000"/>
          </a:xfrm>
        </p:spPr>
        <p:txBody>
          <a:bodyPr>
            <a:normAutofit/>
          </a:bodyPr>
          <a:lstStyle/>
          <a:p>
            <a:r>
              <a:rPr lang="ru-RU" sz="2400" b="1" dirty="0" smtClean="0"/>
              <a:t>Практические моменты </a:t>
            </a:r>
            <a:endParaRPr lang="ru-RU" sz="2400" b="1" dirty="0"/>
          </a:p>
        </p:txBody>
      </p:sp>
      <p:sp>
        <p:nvSpPr>
          <p:cNvPr id="4" name="Прямоугольник 3"/>
          <p:cNvSpPr/>
          <p:nvPr/>
        </p:nvSpPr>
        <p:spPr>
          <a:xfrm>
            <a:off x="611560" y="2636912"/>
            <a:ext cx="792088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2000" dirty="0" smtClean="0"/>
              <a:t>В случае признания несостоявшимся определения поставщиков заказчик вправе отменить указанное ограничение и осуществить закупки на общих основаниях</a:t>
            </a:r>
            <a:endParaRPr lang="ru-RU" sz="2000" dirty="0"/>
          </a:p>
        </p:txBody>
      </p:sp>
      <p:sp>
        <p:nvSpPr>
          <p:cNvPr id="5" name="Прямоугольник 4"/>
          <p:cNvSpPr/>
          <p:nvPr/>
        </p:nvSpPr>
        <p:spPr>
          <a:xfrm>
            <a:off x="611560" y="4077072"/>
            <a:ext cx="788474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2000" dirty="0" smtClean="0"/>
              <a:t>При этом такие закупки, основанные на общих основаниях,</a:t>
            </a:r>
          </a:p>
          <a:p>
            <a:pPr algn="ctr"/>
            <a:r>
              <a:rPr lang="ru-RU" sz="2000" dirty="0" smtClean="0"/>
              <a:t>не учитываются в объеме закупок, осуществленных у субъектов малого предпринимательства и социально ориентированных некоммерческих организаций</a:t>
            </a:r>
            <a:endParaRPr lang="ru-RU" sz="2000" dirty="0"/>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1143000"/>
          </a:xfrm>
        </p:spPr>
        <p:txBody>
          <a:bodyPr>
            <a:normAutofit/>
          </a:bodyPr>
          <a:lstStyle/>
          <a:p>
            <a:r>
              <a:rPr lang="ru-RU" sz="2400" b="1" dirty="0" smtClean="0"/>
              <a:t>Практические моменты </a:t>
            </a:r>
            <a:endParaRPr lang="ru-RU" sz="2400" b="1" dirty="0"/>
          </a:p>
        </p:txBody>
      </p:sp>
      <p:sp>
        <p:nvSpPr>
          <p:cNvPr id="4" name="Прямоугольник 3"/>
          <p:cNvSpPr/>
          <p:nvPr/>
        </p:nvSpPr>
        <p:spPr>
          <a:xfrm>
            <a:off x="683568" y="1700808"/>
            <a:ext cx="792088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ru-RU" sz="2000" dirty="0" smtClean="0"/>
              <a:t>В случае признания несостоявшимся определения поставщиков заказчик вправе отменить указанное ограничение и осуществить закупки на общих основаниях</a:t>
            </a:r>
            <a:endParaRPr lang="ru-RU" sz="2000" dirty="0"/>
          </a:p>
        </p:txBody>
      </p:sp>
      <p:sp>
        <p:nvSpPr>
          <p:cNvPr id="5" name="Прямоугольник 4"/>
          <p:cNvSpPr/>
          <p:nvPr/>
        </p:nvSpPr>
        <p:spPr>
          <a:xfrm>
            <a:off x="683568" y="2852936"/>
            <a:ext cx="792088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2000" dirty="0" smtClean="0"/>
              <a:t>При этом такие закупки, основанные на общих основаниях, не учитываются в объеме закупок, осуществленных у субъектов малого предпринимательства и социально ориентированных некоммерческих организаций</a:t>
            </a:r>
            <a:endParaRPr lang="ru-RU" sz="2000" dirty="0"/>
          </a:p>
        </p:txBody>
      </p:sp>
      <p:sp>
        <p:nvSpPr>
          <p:cNvPr id="6" name="Прямоугольник 5"/>
          <p:cNvSpPr/>
          <p:nvPr/>
        </p:nvSpPr>
        <p:spPr>
          <a:xfrm>
            <a:off x="683568" y="4509120"/>
            <a:ext cx="7920880" cy="92333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ru-RU" b="1" dirty="0" smtClean="0"/>
              <a:t>Участники закупок обязаны ДЕКЛАРИРОВАТЬ в заявках на участие в закупках свою принадлежность к субъектам малого предпринимательства или социально ориентированным некоммерческим организациям </a:t>
            </a:r>
            <a:endParaRPr lang="ru-RU" dirty="0"/>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1824"/>
            <a:ext cx="8229600" cy="1143000"/>
          </a:xfrm>
        </p:spPr>
        <p:txBody>
          <a:bodyPr>
            <a:normAutofit/>
          </a:bodyPr>
          <a:lstStyle/>
          <a:p>
            <a:r>
              <a:rPr lang="ru-RU" sz="2400" b="1" dirty="0" smtClean="0"/>
              <a:t>Отчетность</a:t>
            </a:r>
            <a:endParaRPr lang="ru-RU" sz="2400" b="1" dirty="0"/>
          </a:p>
        </p:txBody>
      </p:sp>
      <p:sp>
        <p:nvSpPr>
          <p:cNvPr id="4" name="Прямоугольник 3"/>
          <p:cNvSpPr/>
          <p:nvPr/>
        </p:nvSpPr>
        <p:spPr>
          <a:xfrm>
            <a:off x="107504" y="1585823"/>
            <a:ext cx="8856984"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endParaRPr lang="ru-RU" dirty="0" smtClean="0"/>
          </a:p>
          <a:p>
            <a:pPr algn="just"/>
            <a:r>
              <a:rPr lang="ru-RU" dirty="0" smtClean="0"/>
              <a:t>По итогам года заказчик обязан составить ОТЧЕТ об объеме закупок у субъектов малого предпринимательства, социально ориентированных некоммерческих организаций, предусмотренных ст.30 44-ФЗ, и </a:t>
            </a:r>
            <a:r>
              <a:rPr lang="ru-RU" b="1" dirty="0" smtClean="0"/>
              <a:t>до 1 апреля года, следующего за отчетным годом, разместить такой отчет в единой информационной системе. В такой отчет заказчик включает : </a:t>
            </a:r>
          </a:p>
          <a:p>
            <a:pPr algn="just"/>
            <a:r>
              <a:rPr lang="ru-RU" dirty="0" smtClean="0"/>
              <a:t>- информацию о заключенных контрактах с субъектами малого предпринимательства, социально ориентированными некоммерческими организациями, </a:t>
            </a:r>
          </a:p>
          <a:p>
            <a:pPr algn="just"/>
            <a:r>
              <a:rPr lang="ru-RU" dirty="0" smtClean="0"/>
              <a:t>- информацию о несостоявшемся определении поставщиков (подрядчиков, исполнителей) с участием субъектов малого предпринимательства, социально ориентированных некоммерческих организаций. </a:t>
            </a:r>
          </a:p>
        </p:txBody>
      </p:sp>
      <p:sp>
        <p:nvSpPr>
          <p:cNvPr id="5" name="Прямоугольник 4"/>
          <p:cNvSpPr/>
          <p:nvPr/>
        </p:nvSpPr>
        <p:spPr>
          <a:xfrm>
            <a:off x="1547664" y="5085184"/>
            <a:ext cx="6336704" cy="1200329"/>
          </a:xfrm>
          <a:prstGeom prst="rect">
            <a:avLst/>
          </a:prstGeom>
        </p:spPr>
        <p:txBody>
          <a:bodyPr wrap="square">
            <a:spAutoFit/>
          </a:bodyPr>
          <a:lstStyle/>
          <a:p>
            <a:pPr algn="ctr"/>
            <a:endParaRPr lang="ru-RU" dirty="0" smtClean="0">
              <a:solidFill>
                <a:srgbClr val="FF0000"/>
              </a:solidFill>
            </a:endParaRPr>
          </a:p>
          <a:p>
            <a:pPr algn="ctr"/>
            <a:r>
              <a:rPr lang="ru-RU" b="1" dirty="0" smtClean="0">
                <a:solidFill>
                  <a:srgbClr val="FF0000"/>
                </a:solidFill>
              </a:rPr>
              <a:t>Порядок подготовки отчета, его размещения в ЕИС, форма указанного отчета определяются Правительством Российской Федерации </a:t>
            </a:r>
            <a:endParaRPr lang="ru-RU"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18048"/>
            <a:ext cx="8229600" cy="1143000"/>
          </a:xfrm>
        </p:spPr>
        <p:txBody>
          <a:bodyPr>
            <a:noAutofit/>
          </a:bodyPr>
          <a:lstStyle/>
          <a:p>
            <a:r>
              <a:rPr lang="ru-RU" sz="2700" b="1" cap="all" dirty="0" smtClean="0"/>
              <a:t>8. </a:t>
            </a:r>
            <a:r>
              <a:rPr lang="ru-RU" sz="2700" b="1" dirty="0" smtClean="0"/>
              <a:t>Ограничения при выборе поставщиков в контрактной системе. Перечень случаев, когда участниками закупок могут быть только поставщики (подрядчики, исполнители), имеющие необходимый уровень квалификации. Дополнительные требования к участникам закупок на выполнение работ по строительству, реконструкции, капремонту объектов капстроительства</a:t>
            </a:r>
            <a:endParaRPr lang="ru-RU" sz="2700" b="1" cap="all" dirty="0"/>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1824"/>
            <a:ext cx="8229600" cy="1143000"/>
          </a:xfrm>
        </p:spPr>
        <p:txBody>
          <a:bodyPr>
            <a:normAutofit/>
          </a:bodyPr>
          <a:lstStyle/>
          <a:p>
            <a:r>
              <a:rPr lang="ru-RU" sz="2400" b="1" dirty="0" smtClean="0"/>
              <a:t>Критерии оценки заявок</a:t>
            </a:r>
            <a:endParaRPr lang="ru-RU" sz="2400" b="1" dirty="0"/>
          </a:p>
        </p:txBody>
      </p:sp>
      <p:sp>
        <p:nvSpPr>
          <p:cNvPr id="4" name="Прямоугольник 3"/>
          <p:cNvSpPr/>
          <p:nvPr/>
        </p:nvSpPr>
        <p:spPr>
          <a:xfrm>
            <a:off x="251520" y="1628800"/>
            <a:ext cx="3168352"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dirty="0" smtClean="0"/>
              <a:t>Аукцион, запрос котировок</a:t>
            </a:r>
            <a:endParaRPr lang="ru-RU" dirty="0"/>
          </a:p>
        </p:txBody>
      </p:sp>
      <p:sp>
        <p:nvSpPr>
          <p:cNvPr id="5" name="Прямоугольник 4"/>
          <p:cNvSpPr/>
          <p:nvPr/>
        </p:nvSpPr>
        <p:spPr>
          <a:xfrm>
            <a:off x="5796136" y="1628800"/>
            <a:ext cx="3168352"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dirty="0" smtClean="0"/>
              <a:t>Конкурс, запрос предложений</a:t>
            </a:r>
            <a:endParaRPr lang="ru-RU" dirty="0"/>
          </a:p>
        </p:txBody>
      </p:sp>
      <p:sp>
        <p:nvSpPr>
          <p:cNvPr id="8" name="Прямоугольник 7"/>
          <p:cNvSpPr/>
          <p:nvPr/>
        </p:nvSpPr>
        <p:spPr>
          <a:xfrm>
            <a:off x="251520" y="2060848"/>
            <a:ext cx="3168352" cy="3600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t>Ценовые критерии</a:t>
            </a:r>
            <a:endParaRPr lang="ru-RU" dirty="0"/>
          </a:p>
        </p:txBody>
      </p:sp>
      <p:sp>
        <p:nvSpPr>
          <p:cNvPr id="9" name="Прямоугольник 8"/>
          <p:cNvSpPr/>
          <p:nvPr/>
        </p:nvSpPr>
        <p:spPr>
          <a:xfrm>
            <a:off x="4355976" y="2060848"/>
            <a:ext cx="4608512" cy="100811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t>Стоимостные: цена контракта, расходы на эксплуатацию и ремонт, стоимость жизненного цикла товара</a:t>
            </a:r>
            <a:endParaRPr lang="ru-RU" dirty="0"/>
          </a:p>
        </p:txBody>
      </p:sp>
      <p:sp>
        <p:nvSpPr>
          <p:cNvPr id="10" name="Прямоугольник 9"/>
          <p:cNvSpPr/>
          <p:nvPr/>
        </p:nvSpPr>
        <p:spPr>
          <a:xfrm>
            <a:off x="4355976" y="3140968"/>
            <a:ext cx="4608512" cy="11521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err="1" smtClean="0"/>
              <a:t>Нестоимостные</a:t>
            </a:r>
            <a:r>
              <a:rPr lang="ru-RU" dirty="0" smtClean="0"/>
              <a:t>: качественные, функциональные и экологические характеристики объекта закупки; квалификация участника закупки </a:t>
            </a:r>
            <a:endParaRPr lang="ru-RU" dirty="0"/>
          </a:p>
        </p:txBody>
      </p:sp>
      <p:sp>
        <p:nvSpPr>
          <p:cNvPr id="11" name="Прямоугольник 10"/>
          <p:cNvSpPr/>
          <p:nvPr/>
        </p:nvSpPr>
        <p:spPr>
          <a:xfrm>
            <a:off x="611560" y="4566027"/>
            <a:ext cx="8352928"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t>При оценке квалификации участника закупки учитываются: </a:t>
            </a:r>
          </a:p>
          <a:p>
            <a:r>
              <a:rPr lang="ru-RU" dirty="0" smtClean="0"/>
              <a:t>– наличие финансовых ресурсов; </a:t>
            </a:r>
          </a:p>
          <a:p>
            <a:r>
              <a:rPr lang="ru-RU" dirty="0" smtClean="0"/>
              <a:t>– наличие оборудования и других материальных ресурсов, принадлежащих на праве собственности или на ином законном основании; </a:t>
            </a:r>
          </a:p>
          <a:p>
            <a:r>
              <a:rPr lang="ru-RU" dirty="0" smtClean="0"/>
              <a:t>– наличие опыта работы, связанного с предметом контракта; </a:t>
            </a:r>
          </a:p>
          <a:p>
            <a:r>
              <a:rPr lang="ru-RU" dirty="0" smtClean="0"/>
              <a:t>– наличие деловой репутации; </a:t>
            </a:r>
          </a:p>
          <a:p>
            <a:r>
              <a:rPr lang="ru-RU" dirty="0" smtClean="0"/>
              <a:t>– наличие специалистов и иных работников определенного уровня квалификации. </a:t>
            </a:r>
            <a:endParaRPr lang="ru-RU" dirty="0"/>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35496" y="1166829"/>
          <a:ext cx="9073007" cy="5679440"/>
        </p:xfrm>
        <a:graphic>
          <a:graphicData uri="http://schemas.openxmlformats.org/drawingml/2006/table">
            <a:tbl>
              <a:tblPr firstRow="1" bandRow="1">
                <a:tableStyleId>{72833802-FEF1-4C79-8D5D-14CF1EAF98D9}</a:tableStyleId>
              </a:tblPr>
              <a:tblGrid>
                <a:gridCol w="6696744"/>
                <a:gridCol w="1152128"/>
                <a:gridCol w="1224135"/>
              </a:tblGrid>
              <a:tr h="370840">
                <a:tc>
                  <a:txBody>
                    <a:bodyPr/>
                    <a:lstStyle/>
                    <a:p>
                      <a:pPr indent="0" algn="just">
                        <a:lnSpc>
                          <a:spcPct val="150000"/>
                        </a:lnSpc>
                        <a:spcAft>
                          <a:spcPts val="0"/>
                        </a:spcAft>
                      </a:pPr>
                      <a:r>
                        <a:rPr lang="ru-RU" sz="1200" dirty="0"/>
                        <a:t>Предмет контракта</a:t>
                      </a:r>
                      <a:endParaRPr lang="ru-RU" sz="1400" dirty="0">
                        <a:latin typeface="Times New Roman"/>
                        <a:ea typeface="Calibri"/>
                        <a:cs typeface="Times New Roman"/>
                      </a:endParaRPr>
                    </a:p>
                  </a:txBody>
                  <a:tcPr marL="68580" marR="68580" marT="0" marB="0"/>
                </a:tc>
                <a:tc gridSpan="2">
                  <a:txBody>
                    <a:bodyPr/>
                    <a:lstStyle/>
                    <a:p>
                      <a:pPr indent="0" algn="ctr">
                        <a:lnSpc>
                          <a:spcPct val="150000"/>
                        </a:lnSpc>
                        <a:spcAft>
                          <a:spcPts val="0"/>
                        </a:spcAft>
                      </a:pPr>
                      <a:r>
                        <a:rPr lang="ru-RU" sz="1200"/>
                        <a:t>Предельные величины значимости критериев оценки</a:t>
                      </a:r>
                      <a:endParaRPr lang="ru-RU" sz="1400">
                        <a:latin typeface="Times New Roman"/>
                        <a:ea typeface="Calibri"/>
                        <a:cs typeface="Times New Roman"/>
                      </a:endParaRPr>
                    </a:p>
                  </a:txBody>
                  <a:tcPr marL="68580" marR="68580" marT="0" marB="0" anchor="ctr"/>
                </a:tc>
                <a:tc hMerge="1">
                  <a:txBody>
                    <a:bodyPr/>
                    <a:lstStyle/>
                    <a:p>
                      <a:endParaRPr lang="ru-RU"/>
                    </a:p>
                  </a:txBody>
                  <a:tcPr/>
                </a:tc>
              </a:tr>
              <a:tr h="370840">
                <a:tc>
                  <a:txBody>
                    <a:bodyPr/>
                    <a:lstStyle/>
                    <a:p>
                      <a:pPr indent="0" algn="just">
                        <a:lnSpc>
                          <a:spcPct val="150000"/>
                        </a:lnSpc>
                        <a:spcAft>
                          <a:spcPts val="0"/>
                        </a:spcAft>
                      </a:pPr>
                      <a:endParaRPr lang="ru-RU" sz="1400">
                        <a:latin typeface="Times New Roman"/>
                        <a:ea typeface="Calibri"/>
                        <a:cs typeface="Times New Roman"/>
                      </a:endParaRPr>
                    </a:p>
                  </a:txBody>
                  <a:tcPr marL="68580" marR="68580" marT="0" marB="0"/>
                </a:tc>
                <a:tc>
                  <a:txBody>
                    <a:bodyPr/>
                    <a:lstStyle/>
                    <a:p>
                      <a:pPr indent="0" algn="ctr">
                        <a:lnSpc>
                          <a:spcPct val="150000"/>
                        </a:lnSpc>
                        <a:spcAft>
                          <a:spcPts val="0"/>
                        </a:spcAft>
                      </a:pPr>
                      <a:r>
                        <a:rPr lang="en-US" sz="1200" dirty="0" smtClean="0"/>
                        <a:t>max</a:t>
                      </a:r>
                      <a:r>
                        <a:rPr lang="en-US" sz="1200" baseline="0" dirty="0" smtClean="0"/>
                        <a:t> </a:t>
                      </a:r>
                      <a:r>
                        <a:rPr lang="ru-RU" sz="1200" dirty="0" smtClean="0"/>
                        <a:t>значение </a:t>
                      </a:r>
                      <a:r>
                        <a:rPr lang="ru-RU" sz="1200" dirty="0"/>
                        <a:t>стоимостных критериев</a:t>
                      </a:r>
                      <a:endParaRPr lang="ru-RU" sz="1400" dirty="0">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en-US" sz="1200" dirty="0" smtClean="0"/>
                        <a:t>max</a:t>
                      </a:r>
                      <a:r>
                        <a:rPr lang="en-US" sz="1200" baseline="0" dirty="0" smtClean="0"/>
                        <a:t> </a:t>
                      </a:r>
                      <a:r>
                        <a:rPr lang="ru-RU" sz="1200" dirty="0" smtClean="0"/>
                        <a:t>значение </a:t>
                      </a:r>
                      <a:r>
                        <a:rPr lang="ru-RU" sz="1200" dirty="0" err="1"/>
                        <a:t>нестоимостных</a:t>
                      </a:r>
                      <a:r>
                        <a:rPr lang="ru-RU" sz="1200" dirty="0"/>
                        <a:t> критериев</a:t>
                      </a:r>
                      <a:endParaRPr lang="ru-RU" sz="1400" dirty="0">
                        <a:latin typeface="Times New Roman"/>
                        <a:ea typeface="Calibri"/>
                        <a:cs typeface="Times New Roman"/>
                      </a:endParaRPr>
                    </a:p>
                  </a:txBody>
                  <a:tcPr marL="68580" marR="68580" marT="0" marB="0" anchor="ctr"/>
                </a:tc>
              </a:tr>
              <a:tr h="370840">
                <a:tc>
                  <a:txBody>
                    <a:bodyPr/>
                    <a:lstStyle/>
                    <a:p>
                      <a:pPr indent="0" algn="just">
                        <a:lnSpc>
                          <a:spcPct val="150000"/>
                        </a:lnSpc>
                        <a:spcAft>
                          <a:spcPts val="0"/>
                        </a:spcAft>
                      </a:pPr>
                      <a:r>
                        <a:rPr lang="ru-RU" sz="1200" dirty="0"/>
                        <a:t>Товары, за исключением отдельных видов</a:t>
                      </a:r>
                      <a:endParaRPr lang="ru-RU" sz="1400" dirty="0">
                        <a:latin typeface="Times New Roman"/>
                        <a:ea typeface="Calibri"/>
                        <a:cs typeface="Times New Roman"/>
                      </a:endParaRPr>
                    </a:p>
                  </a:txBody>
                  <a:tcPr marL="68580" marR="68580" marT="0" marB="0"/>
                </a:tc>
                <a:tc>
                  <a:txBody>
                    <a:bodyPr/>
                    <a:lstStyle/>
                    <a:p>
                      <a:pPr indent="0" algn="ctr">
                        <a:lnSpc>
                          <a:spcPct val="150000"/>
                        </a:lnSpc>
                        <a:spcAft>
                          <a:spcPts val="0"/>
                        </a:spcAft>
                      </a:pPr>
                      <a:r>
                        <a:rPr lang="ru-RU" sz="1200"/>
                        <a:t>70%</a:t>
                      </a:r>
                      <a:endParaRPr lang="ru-RU" sz="1400">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200"/>
                        <a:t>30%</a:t>
                      </a:r>
                      <a:endParaRPr lang="ru-RU" sz="1400">
                        <a:latin typeface="Times New Roman"/>
                        <a:ea typeface="Calibri"/>
                        <a:cs typeface="Times New Roman"/>
                      </a:endParaRPr>
                    </a:p>
                  </a:txBody>
                  <a:tcPr marL="68580" marR="68580" marT="0" marB="0" anchor="ctr"/>
                </a:tc>
              </a:tr>
              <a:tr h="370840">
                <a:tc>
                  <a:txBody>
                    <a:bodyPr/>
                    <a:lstStyle/>
                    <a:p>
                      <a:pPr indent="0" algn="just">
                        <a:lnSpc>
                          <a:spcPct val="150000"/>
                        </a:lnSpc>
                        <a:spcAft>
                          <a:spcPts val="0"/>
                        </a:spcAft>
                      </a:pPr>
                      <a:r>
                        <a:rPr lang="ru-RU" sz="1200" dirty="0"/>
                        <a:t>Работы, услуги, за исключением отдельных видов</a:t>
                      </a:r>
                      <a:endParaRPr lang="ru-RU" sz="1400" dirty="0">
                        <a:latin typeface="Times New Roman"/>
                        <a:ea typeface="Calibri"/>
                        <a:cs typeface="Times New Roman"/>
                      </a:endParaRPr>
                    </a:p>
                  </a:txBody>
                  <a:tcPr marL="68580" marR="68580" marT="0" marB="0"/>
                </a:tc>
                <a:tc>
                  <a:txBody>
                    <a:bodyPr/>
                    <a:lstStyle/>
                    <a:p>
                      <a:pPr indent="0" algn="ctr">
                        <a:lnSpc>
                          <a:spcPct val="150000"/>
                        </a:lnSpc>
                        <a:spcAft>
                          <a:spcPts val="0"/>
                        </a:spcAft>
                      </a:pPr>
                      <a:r>
                        <a:rPr lang="ru-RU" sz="1200"/>
                        <a:t>60%</a:t>
                      </a:r>
                      <a:endParaRPr lang="ru-RU" sz="1400">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200"/>
                        <a:t>40%</a:t>
                      </a:r>
                      <a:endParaRPr lang="ru-RU" sz="1400">
                        <a:latin typeface="Times New Roman"/>
                        <a:ea typeface="Calibri"/>
                        <a:cs typeface="Times New Roman"/>
                      </a:endParaRPr>
                    </a:p>
                  </a:txBody>
                  <a:tcPr marL="68580" marR="68580" marT="0" marB="0" anchor="ctr"/>
                </a:tc>
              </a:tr>
              <a:tr h="370840">
                <a:tc>
                  <a:txBody>
                    <a:bodyPr/>
                    <a:lstStyle/>
                    <a:p>
                      <a:pPr indent="0" algn="just">
                        <a:lnSpc>
                          <a:spcPct val="150000"/>
                        </a:lnSpc>
                        <a:spcAft>
                          <a:spcPts val="0"/>
                        </a:spcAft>
                        <a:tabLst>
                          <a:tab pos="180340" algn="l"/>
                        </a:tabLst>
                      </a:pPr>
                      <a:r>
                        <a:rPr lang="ru-RU" sz="1200" dirty="0"/>
                        <a:t>– разработка документов, регламентирующих обучение, </a:t>
                      </a:r>
                      <a:r>
                        <a:rPr lang="ru-RU" sz="1200" dirty="0" smtClean="0"/>
                        <a:t>контроль </a:t>
                      </a:r>
                      <a:r>
                        <a:rPr lang="ru-RU" sz="1200" dirty="0"/>
                        <a:t>качества образования;</a:t>
                      </a:r>
                      <a:endParaRPr lang="ru-RU" sz="1400" dirty="0"/>
                    </a:p>
                    <a:p>
                      <a:pPr indent="0" algn="just">
                        <a:lnSpc>
                          <a:spcPct val="150000"/>
                        </a:lnSpc>
                        <a:spcAft>
                          <a:spcPts val="0"/>
                        </a:spcAft>
                        <a:tabLst>
                          <a:tab pos="180340" algn="l"/>
                        </a:tabLst>
                      </a:pPr>
                      <a:r>
                        <a:rPr lang="ru-RU" sz="1200" dirty="0"/>
                        <a:t>– аварийно-спасательные работы;</a:t>
                      </a:r>
                      <a:endParaRPr lang="ru-RU" sz="1400" dirty="0"/>
                    </a:p>
                    <a:p>
                      <a:pPr indent="0" algn="just">
                        <a:lnSpc>
                          <a:spcPct val="150000"/>
                        </a:lnSpc>
                        <a:spcAft>
                          <a:spcPts val="0"/>
                        </a:spcAft>
                        <a:tabLst>
                          <a:tab pos="180340" algn="l"/>
                        </a:tabLst>
                      </a:pPr>
                      <a:r>
                        <a:rPr lang="ru-RU" sz="1200" dirty="0"/>
                        <a:t>– реставрация объектов культурного наследия;</a:t>
                      </a:r>
                      <a:endParaRPr lang="ru-RU" sz="1400" dirty="0"/>
                    </a:p>
                    <a:p>
                      <a:pPr indent="0" algn="just">
                        <a:lnSpc>
                          <a:spcPct val="150000"/>
                        </a:lnSpc>
                        <a:spcAft>
                          <a:spcPts val="0"/>
                        </a:spcAft>
                        <a:tabLst>
                          <a:tab pos="180340" algn="l"/>
                        </a:tabLst>
                      </a:pPr>
                      <a:r>
                        <a:rPr lang="ru-RU" sz="1200" dirty="0"/>
                        <a:t>– медицинские, образовательные, юридические услуги;</a:t>
                      </a:r>
                      <a:endParaRPr lang="ru-RU" sz="1400" dirty="0"/>
                    </a:p>
                    <a:p>
                      <a:pPr indent="0" algn="just">
                        <a:lnSpc>
                          <a:spcPct val="150000"/>
                        </a:lnSpc>
                        <a:spcAft>
                          <a:spcPts val="0"/>
                        </a:spcAft>
                        <a:tabLst>
                          <a:tab pos="180340" algn="l"/>
                        </a:tabLst>
                      </a:pPr>
                      <a:r>
                        <a:rPr lang="ru-RU" sz="1200" dirty="0"/>
                        <a:t>– услуги специализированной организации</a:t>
                      </a:r>
                      <a:endParaRPr lang="ru-RU" sz="1400" dirty="0">
                        <a:latin typeface="Times New Roman"/>
                        <a:ea typeface="Calibri"/>
                        <a:cs typeface="Times New Roman"/>
                      </a:endParaRPr>
                    </a:p>
                  </a:txBody>
                  <a:tcPr marL="68580" marR="68580" marT="0" marB="0"/>
                </a:tc>
                <a:tc>
                  <a:txBody>
                    <a:bodyPr/>
                    <a:lstStyle/>
                    <a:p>
                      <a:pPr indent="0" algn="ctr">
                        <a:lnSpc>
                          <a:spcPct val="150000"/>
                        </a:lnSpc>
                        <a:spcAft>
                          <a:spcPts val="0"/>
                        </a:spcAft>
                      </a:pPr>
                      <a:r>
                        <a:rPr lang="ru-RU" sz="1200"/>
                        <a:t>40%</a:t>
                      </a:r>
                      <a:endParaRPr lang="ru-RU" sz="1400">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200"/>
                        <a:t>60%</a:t>
                      </a:r>
                      <a:endParaRPr lang="ru-RU" sz="1400">
                        <a:latin typeface="Times New Roman"/>
                        <a:ea typeface="Calibri"/>
                        <a:cs typeface="Times New Roman"/>
                      </a:endParaRPr>
                    </a:p>
                  </a:txBody>
                  <a:tcPr marL="68580" marR="68580" marT="0" marB="0" anchor="ctr"/>
                </a:tc>
              </a:tr>
              <a:tr h="370840">
                <a:tc>
                  <a:txBody>
                    <a:bodyPr/>
                    <a:lstStyle/>
                    <a:p>
                      <a:pPr indent="0" algn="just">
                        <a:lnSpc>
                          <a:spcPct val="150000"/>
                        </a:lnSpc>
                        <a:spcAft>
                          <a:spcPts val="0"/>
                        </a:spcAft>
                      </a:pPr>
                      <a:r>
                        <a:rPr lang="ru-RU" sz="1200" dirty="0" smtClean="0"/>
                        <a:t>– услуги </a:t>
                      </a:r>
                      <a:r>
                        <a:rPr lang="ru-RU" sz="1200" dirty="0"/>
                        <a:t>по проведению экспертизы;</a:t>
                      </a:r>
                      <a:endParaRPr lang="ru-RU" sz="1400" dirty="0"/>
                    </a:p>
                    <a:p>
                      <a:pPr indent="0" algn="just">
                        <a:lnSpc>
                          <a:spcPct val="150000"/>
                        </a:lnSpc>
                        <a:spcAft>
                          <a:spcPts val="0"/>
                        </a:spcAft>
                      </a:pPr>
                      <a:r>
                        <a:rPr lang="ru-RU" sz="1200" dirty="0"/>
                        <a:t>– работы по созданию, развитию и технической поддержке государственных и</a:t>
                      </a:r>
                      <a:endParaRPr lang="ru-RU" sz="1400" dirty="0"/>
                    </a:p>
                    <a:p>
                      <a:pPr indent="0" algn="just">
                        <a:lnSpc>
                          <a:spcPct val="150000"/>
                        </a:lnSpc>
                        <a:spcAft>
                          <a:spcPts val="0"/>
                        </a:spcAft>
                      </a:pPr>
                      <a:r>
                        <a:rPr lang="ru-RU" sz="1200" dirty="0"/>
                        <a:t>муниципальных информационных систем и официальных сайтов органов власти</a:t>
                      </a:r>
                      <a:endParaRPr lang="ru-RU" sz="1400" dirty="0">
                        <a:latin typeface="Times New Roman"/>
                        <a:ea typeface="Calibri"/>
                        <a:cs typeface="Times New Roman"/>
                      </a:endParaRPr>
                    </a:p>
                  </a:txBody>
                  <a:tcPr marL="68580" marR="68580" marT="0" marB="0"/>
                </a:tc>
                <a:tc>
                  <a:txBody>
                    <a:bodyPr/>
                    <a:lstStyle/>
                    <a:p>
                      <a:pPr indent="0" algn="ctr">
                        <a:lnSpc>
                          <a:spcPct val="150000"/>
                        </a:lnSpc>
                        <a:spcAft>
                          <a:spcPts val="0"/>
                        </a:spcAft>
                      </a:pPr>
                      <a:r>
                        <a:rPr lang="ru-RU" sz="1200"/>
                        <a:t>30%</a:t>
                      </a:r>
                      <a:endParaRPr lang="ru-RU" sz="1400">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200"/>
                        <a:t>70%</a:t>
                      </a:r>
                      <a:endParaRPr lang="ru-RU" sz="1400">
                        <a:latin typeface="Times New Roman"/>
                        <a:ea typeface="Calibri"/>
                        <a:cs typeface="Times New Roman"/>
                      </a:endParaRPr>
                    </a:p>
                  </a:txBody>
                  <a:tcPr marL="68580" marR="68580" marT="0" marB="0" anchor="ctr"/>
                </a:tc>
              </a:tr>
              <a:tr h="370840">
                <a:tc>
                  <a:txBody>
                    <a:bodyPr/>
                    <a:lstStyle/>
                    <a:p>
                      <a:pPr indent="0" algn="just">
                        <a:lnSpc>
                          <a:spcPct val="150000"/>
                        </a:lnSpc>
                        <a:spcAft>
                          <a:spcPts val="0"/>
                        </a:spcAft>
                      </a:pPr>
                      <a:r>
                        <a:rPr lang="ru-RU" sz="1200"/>
                        <a:t>финансирование проката или показа национальных фильмов;</a:t>
                      </a:r>
                      <a:endParaRPr lang="ru-RU" sz="1400"/>
                    </a:p>
                    <a:p>
                      <a:pPr indent="0" algn="just">
                        <a:lnSpc>
                          <a:spcPct val="150000"/>
                        </a:lnSpc>
                        <a:spcAft>
                          <a:spcPts val="0"/>
                        </a:spcAft>
                      </a:pPr>
                      <a:r>
                        <a:rPr lang="ru-RU" sz="1200"/>
                        <a:t>– выполнение НИОКР или технологических работ, а также исполнение (как результат интеллектуальной деятельности)</a:t>
                      </a:r>
                      <a:endParaRPr lang="ru-RU" sz="1400">
                        <a:latin typeface="Times New Roman"/>
                        <a:ea typeface="Calibri"/>
                        <a:cs typeface="Times New Roman"/>
                      </a:endParaRPr>
                    </a:p>
                  </a:txBody>
                  <a:tcPr marL="68580" marR="68580" marT="0" marB="0"/>
                </a:tc>
                <a:tc>
                  <a:txBody>
                    <a:bodyPr/>
                    <a:lstStyle/>
                    <a:p>
                      <a:pPr indent="0" algn="ctr">
                        <a:lnSpc>
                          <a:spcPct val="150000"/>
                        </a:lnSpc>
                        <a:spcAft>
                          <a:spcPts val="0"/>
                        </a:spcAft>
                      </a:pPr>
                      <a:r>
                        <a:rPr lang="ru-RU" sz="1200"/>
                        <a:t>20%</a:t>
                      </a:r>
                      <a:endParaRPr lang="ru-RU" sz="1400">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200"/>
                        <a:t>80%</a:t>
                      </a:r>
                      <a:endParaRPr lang="ru-RU" sz="1400">
                        <a:latin typeface="Times New Roman"/>
                        <a:ea typeface="Calibri"/>
                        <a:cs typeface="Times New Roman"/>
                      </a:endParaRPr>
                    </a:p>
                  </a:txBody>
                  <a:tcPr marL="68580" marR="68580" marT="0" marB="0" anchor="ctr"/>
                </a:tc>
              </a:tr>
              <a:tr h="370840">
                <a:tc>
                  <a:txBody>
                    <a:bodyPr/>
                    <a:lstStyle/>
                    <a:p>
                      <a:pPr indent="0" algn="just">
                        <a:lnSpc>
                          <a:spcPct val="150000"/>
                        </a:lnSpc>
                        <a:spcAft>
                          <a:spcPts val="0"/>
                        </a:spcAft>
                      </a:pPr>
                      <a:r>
                        <a:rPr lang="ru-RU" sz="1200" dirty="0"/>
                        <a:t>создание произведений литературы и искусства (полный перечень объектов закреплен в ч. 7 ст. 32 44-фз)</a:t>
                      </a:r>
                      <a:endParaRPr lang="ru-RU" sz="1400" dirty="0">
                        <a:latin typeface="Times New Roman"/>
                        <a:ea typeface="Calibri"/>
                        <a:cs typeface="Times New Roman"/>
                      </a:endParaRPr>
                    </a:p>
                  </a:txBody>
                  <a:tcPr marL="68580" marR="68580" marT="0" marB="0"/>
                </a:tc>
                <a:tc>
                  <a:txBody>
                    <a:bodyPr/>
                    <a:lstStyle/>
                    <a:p>
                      <a:pPr indent="0" algn="ctr">
                        <a:lnSpc>
                          <a:spcPct val="150000"/>
                        </a:lnSpc>
                        <a:spcAft>
                          <a:spcPts val="0"/>
                        </a:spcAft>
                      </a:pPr>
                      <a:r>
                        <a:rPr lang="ru-RU" sz="1200"/>
                        <a:t>0%</a:t>
                      </a:r>
                      <a:endParaRPr lang="ru-RU" sz="1400">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200" dirty="0"/>
                        <a:t>100%</a:t>
                      </a:r>
                      <a:endParaRPr lang="ru-RU" sz="1400" dirty="0">
                        <a:latin typeface="Times New Roman"/>
                        <a:ea typeface="Calibri"/>
                        <a:cs typeface="Times New Roman"/>
                      </a:endParaRPr>
                    </a:p>
                  </a:txBody>
                  <a:tcPr marL="68580" marR="68580" marT="0" marB="0" anchor="ctr"/>
                </a:tc>
              </a:tr>
            </a:tbl>
          </a:graphicData>
        </a:graphic>
      </p:graphicFrame>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08104" y="332656"/>
            <a:ext cx="2915816" cy="792088"/>
          </a:xfrm>
        </p:spPr>
        <p:txBody>
          <a:bodyPr>
            <a:normAutofit/>
          </a:bodyPr>
          <a:lstStyle/>
          <a:p>
            <a:r>
              <a:rPr lang="ru-RU" sz="2400" b="1" dirty="0" smtClean="0"/>
              <a:t>ТЕРМИНЫ</a:t>
            </a:r>
            <a:endParaRPr lang="ru-RU" sz="2400" b="1" dirty="0"/>
          </a:p>
        </p:txBody>
      </p:sp>
      <p:sp>
        <p:nvSpPr>
          <p:cNvPr id="3" name="Прямоугольник 2"/>
          <p:cNvSpPr/>
          <p:nvPr/>
        </p:nvSpPr>
        <p:spPr>
          <a:xfrm>
            <a:off x="179512" y="1052736"/>
            <a:ext cx="8784976" cy="5770811"/>
          </a:xfrm>
          <a:prstGeom prst="rect">
            <a:avLst/>
          </a:prstGeom>
        </p:spPr>
        <p:txBody>
          <a:bodyPr wrap="square">
            <a:spAutoFit/>
          </a:bodyPr>
          <a:lstStyle/>
          <a:p>
            <a:pPr algn="just"/>
            <a:endParaRPr lang="ru-RU" sz="1100" dirty="0" smtClean="0"/>
          </a:p>
          <a:p>
            <a:pPr algn="just"/>
            <a:r>
              <a:rPr lang="ru-RU" sz="1400" b="1" dirty="0" smtClean="0"/>
              <a:t>Государственный заказчик </a:t>
            </a:r>
            <a:r>
              <a:rPr lang="ru-RU" sz="1400" dirty="0" smtClean="0"/>
              <a:t>- государственный орган (в том числе орган государственной власти), ГК "</a:t>
            </a:r>
            <a:r>
              <a:rPr lang="ru-RU" sz="1400" dirty="0" err="1" smtClean="0"/>
              <a:t>Росатом</a:t>
            </a:r>
            <a:r>
              <a:rPr lang="ru-RU" sz="1400" dirty="0" smtClean="0"/>
              <a:t>", ГК "</a:t>
            </a:r>
            <a:r>
              <a:rPr lang="ru-RU" sz="1400" dirty="0" err="1" smtClean="0"/>
              <a:t>Роскосмос</a:t>
            </a:r>
            <a:r>
              <a:rPr lang="ru-RU" sz="1400" dirty="0" smtClean="0"/>
              <a:t>", орган управления государственным внебюджетным фондом либо государственное казенное учреждение, действующие от имени РФ или субъекта РФ, уполномоченные принимать бюджетные обязательства в соответствии с бюджетным законодательством РФ от имени РФ или субъекта РФ и осуществляющие закупки.</a:t>
            </a:r>
          </a:p>
          <a:p>
            <a:pPr algn="just"/>
            <a:endParaRPr lang="ru-RU" sz="600" dirty="0" smtClean="0"/>
          </a:p>
          <a:p>
            <a:pPr algn="just"/>
            <a:r>
              <a:rPr lang="ru-RU" sz="1400" b="1" dirty="0" smtClean="0"/>
              <a:t>Муниципальный заказчик </a:t>
            </a:r>
            <a:r>
              <a:rPr lang="ru-RU" sz="1400" dirty="0" smtClean="0"/>
              <a:t>- муниципальный орган или муниципальное казенное учреждение, действующие от имени муниципального образования, уполномоченные принимать бюджетные обязательства в соответствии с бюджетным законодательством РФ от имени муниципального образования и осуществляющие закупки.</a:t>
            </a:r>
          </a:p>
          <a:p>
            <a:pPr algn="just"/>
            <a:endParaRPr lang="ru-RU" sz="700" dirty="0" smtClean="0"/>
          </a:p>
          <a:p>
            <a:pPr algn="just"/>
            <a:r>
              <a:rPr lang="ru-RU" sz="1400" b="1" dirty="0" smtClean="0"/>
              <a:t>Заказчик</a:t>
            </a:r>
            <a:r>
              <a:rPr lang="ru-RU" sz="1400" dirty="0" smtClean="0"/>
              <a:t> - государственный или муниципальный заказчик либо в соответствии с частью 1 статьи 15 </a:t>
            </a:r>
            <a:br>
              <a:rPr lang="ru-RU" sz="1400" dirty="0" smtClean="0"/>
            </a:br>
            <a:r>
              <a:rPr lang="ru-RU" sz="1400" dirty="0" smtClean="0"/>
              <a:t>ФЗ от </a:t>
            </a:r>
            <a:r>
              <a:rPr lang="en-US" sz="1400" dirty="0" smtClean="0"/>
              <a:t>05.04.2013 N 44-</a:t>
            </a:r>
            <a:r>
              <a:rPr lang="ru-RU" sz="1400" dirty="0" smtClean="0"/>
              <a:t>ФЗ бюджетное учреждение, осуществляющие закупки.</a:t>
            </a:r>
          </a:p>
          <a:p>
            <a:pPr algn="just"/>
            <a:endParaRPr lang="ru-RU" sz="700" dirty="0" smtClean="0"/>
          </a:p>
          <a:p>
            <a:pPr algn="just"/>
            <a:r>
              <a:rPr lang="ru-RU" sz="1400" b="1" dirty="0" smtClean="0"/>
              <a:t>Государственный контракт, муниципальный контракт </a:t>
            </a:r>
            <a:r>
              <a:rPr lang="ru-RU" sz="1400" dirty="0" smtClean="0"/>
              <a:t>- договор, заключенный от имени РФ, субъекта РФ (государственный контракт), муниципального образования (муниципальный контракт) государственным или муниципальным заказчиком для обеспечения соответственно государственных нужд, муниципальных нужд.</a:t>
            </a:r>
          </a:p>
          <a:p>
            <a:pPr algn="just"/>
            <a:endParaRPr lang="ru-RU" sz="500" dirty="0" smtClean="0"/>
          </a:p>
          <a:p>
            <a:pPr algn="just"/>
            <a:r>
              <a:rPr lang="ru-RU" sz="1400" b="1" dirty="0" smtClean="0"/>
              <a:t>Единая информационная система в сфере закупок </a:t>
            </a:r>
            <a:r>
              <a:rPr lang="ru-RU" sz="1400" dirty="0" smtClean="0"/>
              <a:t>(далее - единая информационная система) - совокупность информации, указанной в части 3 статьи 4  ФЗ от </a:t>
            </a:r>
            <a:r>
              <a:rPr lang="en-US" sz="1400" dirty="0" smtClean="0"/>
              <a:t>05.04.2013 N 44-</a:t>
            </a:r>
            <a:r>
              <a:rPr lang="ru-RU" sz="1400" dirty="0" smtClean="0"/>
              <a:t>ФЗ и содержащейся в базах данных, информационных технологий и технических средств, обеспечивающих формирование, обработку, хранение такой информации, а также ее предоставление с использованием официального сайта единой информационной системы в информационно-телекоммуникационной сети "Интернет».</a:t>
            </a:r>
          </a:p>
          <a:p>
            <a:pPr algn="just"/>
            <a:endParaRPr lang="ru-RU" sz="600" dirty="0" smtClean="0"/>
          </a:p>
          <a:p>
            <a:pPr algn="just"/>
            <a:r>
              <a:rPr lang="ru-RU" sz="1400" b="1" dirty="0" smtClean="0"/>
              <a:t>Уполномоченный орган, уполномоченное учреждение </a:t>
            </a:r>
            <a:r>
              <a:rPr lang="ru-RU" sz="1400" dirty="0" smtClean="0"/>
              <a:t>- государственный орган, муниципальный орган, казенное учреждение, на которые возложены полномочия, предусмотренные статьей 26  ФЗ от </a:t>
            </a:r>
            <a:r>
              <a:rPr lang="en-US" sz="1400" dirty="0" smtClean="0"/>
              <a:t>05.04.2013 </a:t>
            </a:r>
            <a:r>
              <a:rPr lang="ru-RU" sz="1400" dirty="0" smtClean="0"/>
              <a:t/>
            </a:r>
            <a:br>
              <a:rPr lang="ru-RU" sz="1400" dirty="0" smtClean="0"/>
            </a:br>
            <a:r>
              <a:rPr lang="en-US" sz="1400" dirty="0" smtClean="0"/>
              <a:t>N 44-</a:t>
            </a:r>
            <a:r>
              <a:rPr lang="ru-RU" sz="1400" dirty="0" smtClean="0"/>
              <a:t>ФЗ .</a:t>
            </a:r>
          </a:p>
          <a:p>
            <a:pPr algn="just"/>
            <a:endParaRPr lang="ru-RU" sz="500" dirty="0" smtClean="0"/>
          </a:p>
          <a:p>
            <a:pPr algn="just"/>
            <a:r>
              <a:rPr lang="ru-RU" sz="1400" b="1" dirty="0" smtClean="0"/>
              <a:t>Специализированная организация</a:t>
            </a:r>
            <a:r>
              <a:rPr lang="ru-RU" sz="1400" dirty="0" smtClean="0"/>
              <a:t> - юридическое лицо, привлекаемое заказчиком в соответствии со статьей 40  ФЗ от </a:t>
            </a:r>
            <a:r>
              <a:rPr lang="en-US" sz="1400" dirty="0" smtClean="0"/>
              <a:t>05.04.2013 N 44-</a:t>
            </a:r>
            <a:r>
              <a:rPr lang="ru-RU" sz="1400" dirty="0" smtClean="0"/>
              <a:t>ФЗ.</a:t>
            </a: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362870"/>
            <a:ext cx="8640960" cy="2146250"/>
          </a:xfrm>
        </p:spPr>
        <p:txBody>
          <a:bodyPr>
            <a:noAutofit/>
          </a:bodyPr>
          <a:lstStyle/>
          <a:p>
            <a:r>
              <a:rPr lang="ru-RU" sz="2700" b="1" cap="all" dirty="0" smtClean="0"/>
              <a:t>9. </a:t>
            </a:r>
            <a:r>
              <a:rPr lang="ru-RU" sz="2700" dirty="0" smtClean="0"/>
              <a:t>Контракт с поставщиком – победителем конкурентных торгов (или с единственным поставщиком). Виды контрактов. Процедуры заключения и изменения контракта. Порядок заключения долгосрочных контрактов. Случаи заключения контрактов жизненного цикла. Банковское сопровождение контракта. Порядок признания контракта недействительным. Расторжение контракта заказчиком в одностороннем порядке. Неустойка за нарушение условий контракта. Реестр контрактов, заключенных заказчиками. Реестр недобросовестных поставщиков</a:t>
            </a:r>
            <a:endParaRPr lang="ru-RU" sz="2700" dirty="0"/>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8229600" cy="1143000"/>
          </a:xfrm>
        </p:spPr>
        <p:txBody>
          <a:bodyPr>
            <a:normAutofit/>
          </a:bodyPr>
          <a:lstStyle/>
          <a:p>
            <a:r>
              <a:rPr lang="ru-RU" sz="2400" b="1" dirty="0" smtClean="0"/>
              <a:t>Виды контрактов</a:t>
            </a:r>
            <a:endParaRPr lang="ru-RU" sz="2400" b="1" dirty="0"/>
          </a:p>
        </p:txBody>
      </p:sp>
      <p:graphicFrame>
        <p:nvGraphicFramePr>
          <p:cNvPr id="5" name="Схема 4"/>
          <p:cNvGraphicFramePr/>
          <p:nvPr/>
        </p:nvGraphicFramePr>
        <p:xfrm>
          <a:off x="107504" y="1525240"/>
          <a:ext cx="8784976" cy="464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17848"/>
            <a:ext cx="8229600" cy="1143000"/>
          </a:xfrm>
        </p:spPr>
        <p:txBody>
          <a:bodyPr>
            <a:noAutofit/>
          </a:bodyPr>
          <a:lstStyle/>
          <a:p>
            <a:r>
              <a:rPr lang="ru-RU" sz="2400" b="1" dirty="0" smtClean="0"/>
              <a:t>В контракт в обязательном порядке включаются условия: </a:t>
            </a:r>
            <a:endParaRPr lang="ru-RU" sz="2400" b="1" dirty="0"/>
          </a:p>
        </p:txBody>
      </p:sp>
      <p:sp>
        <p:nvSpPr>
          <p:cNvPr id="69633" name="Rectangle 1"/>
          <p:cNvSpPr>
            <a:spLocks noChangeArrowheads="1"/>
          </p:cNvSpPr>
          <p:nvPr/>
        </p:nvSpPr>
        <p:spPr bwMode="auto">
          <a:xfrm>
            <a:off x="0" y="1772816"/>
            <a:ext cx="914400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ea typeface="Calibri" pitchFamily="34" charset="0"/>
                <a:cs typeface="Times New Roman" pitchFamily="18" charset="0"/>
              </a:rPr>
              <a:t>– наименование и описание объекта закупки (п.2 ст.42); </a:t>
            </a:r>
            <a:endParaRPr kumimoji="0" lang="ru-RU" b="0" i="0" u="none" strike="noStrike" cap="none" normalizeH="0" baseline="0" dirty="0" smtClean="0">
              <a:ln>
                <a:noFill/>
              </a:ln>
              <a:solidFill>
                <a:schemeClr val="tx1"/>
              </a:solidFill>
              <a:effectLst/>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ea typeface="Calibri" pitchFamily="34" charset="0"/>
                <a:cs typeface="Times New Roman" pitchFamily="18" charset="0"/>
              </a:rPr>
              <a:t>– количество товара (п.2 ст.42);</a:t>
            </a:r>
            <a:endParaRPr kumimoji="0" lang="ru-RU" b="0" i="0" u="none" strike="noStrike" cap="none" normalizeH="0" baseline="0" dirty="0" smtClean="0">
              <a:ln>
                <a:noFill/>
              </a:ln>
              <a:solidFill>
                <a:schemeClr val="tx1"/>
              </a:solidFill>
              <a:effectLst/>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ea typeface="Calibri" pitchFamily="34" charset="0"/>
                <a:cs typeface="Times New Roman" pitchFamily="18" charset="0"/>
              </a:rPr>
              <a:t>– место доставки товара, выполнения работ, оказания услуг (п.2 ст.42);</a:t>
            </a:r>
            <a:endParaRPr kumimoji="0" lang="ru-RU" b="0" i="0" u="none" strike="noStrike" cap="none" normalizeH="0" baseline="0" dirty="0" smtClean="0">
              <a:ln>
                <a:noFill/>
              </a:ln>
              <a:solidFill>
                <a:schemeClr val="tx1"/>
              </a:solidFill>
              <a:effectLst/>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ea typeface="Calibri" pitchFamily="34" charset="0"/>
                <a:cs typeface="Times New Roman" pitchFamily="18" charset="0"/>
              </a:rPr>
              <a:t>– сроки поставки товара, сроки завершения работ, график оказания услуг (п.2 ст.42);</a:t>
            </a:r>
            <a:endParaRPr kumimoji="0" lang="ru-RU" b="0" i="0" u="none" strike="noStrike" cap="none" normalizeH="0" baseline="0" dirty="0" smtClean="0">
              <a:ln>
                <a:noFill/>
              </a:ln>
              <a:solidFill>
                <a:schemeClr val="tx1"/>
              </a:solidFill>
              <a:effectLst/>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ea typeface="Calibri" pitchFamily="34" charset="0"/>
                <a:cs typeface="Times New Roman" pitchFamily="18" charset="0"/>
              </a:rPr>
              <a:t>– порядок и сроки оплаты товара, работы или услуги (ч.13 ст.34);</a:t>
            </a:r>
            <a:endParaRPr kumimoji="0" lang="ru-RU" b="0" i="0" u="none" strike="noStrike" cap="none" normalizeH="0" baseline="0" dirty="0" smtClean="0">
              <a:ln>
                <a:noFill/>
              </a:ln>
              <a:solidFill>
                <a:schemeClr val="tx1"/>
              </a:solidFill>
              <a:effectLst/>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ea typeface="Calibri" pitchFamily="34" charset="0"/>
                <a:cs typeface="Times New Roman" pitchFamily="18" charset="0"/>
              </a:rPr>
              <a:t>– условие об ответственности заказчика и поставщика (ч.4 ст.34); </a:t>
            </a:r>
            <a:endParaRPr kumimoji="0" lang="ru-RU" b="0" i="0" u="none" strike="noStrike" cap="none" normalizeH="0" baseline="0" dirty="0" smtClean="0">
              <a:ln>
                <a:noFill/>
              </a:ln>
              <a:solidFill>
                <a:schemeClr val="tx1"/>
              </a:solidFill>
              <a:effectLst/>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ea typeface="Calibri" pitchFamily="34" charset="0"/>
                <a:cs typeface="Times New Roman" pitchFamily="18" charset="0"/>
              </a:rPr>
              <a:t>– условие о раскрытии информации о </a:t>
            </a:r>
            <a:r>
              <a:rPr kumimoji="0" lang="ru-RU" b="0" i="0" u="none" strike="noStrike" cap="none" normalizeH="0" baseline="0" dirty="0" err="1" smtClean="0">
                <a:ln>
                  <a:noFill/>
                </a:ln>
                <a:solidFill>
                  <a:srgbClr val="000000"/>
                </a:solidFill>
                <a:effectLst/>
                <a:ea typeface="Calibri" pitchFamily="34" charset="0"/>
                <a:cs typeface="Times New Roman" pitchFamily="18" charset="0"/>
              </a:rPr>
              <a:t>выгодоприобретателях</a:t>
            </a:r>
            <a:r>
              <a:rPr kumimoji="0" lang="ru-RU" b="0" i="0" u="none" strike="noStrike" cap="none" normalizeH="0" baseline="0" dirty="0" smtClean="0">
                <a:ln>
                  <a:noFill/>
                </a:ln>
                <a:solidFill>
                  <a:srgbClr val="000000"/>
                </a:solidFill>
                <a:effectLst/>
                <a:ea typeface="Calibri" pitchFamily="34" charset="0"/>
                <a:cs typeface="Times New Roman" pitchFamily="18" charset="0"/>
              </a:rPr>
              <a:t> и субподрядчиках (ч.19-25 ст.34);</a:t>
            </a:r>
            <a:endParaRPr kumimoji="0" lang="ru-RU" b="0" i="0" u="none" strike="noStrike" cap="none" normalizeH="0" baseline="0" dirty="0" smtClean="0">
              <a:ln>
                <a:noFill/>
              </a:ln>
              <a:solidFill>
                <a:schemeClr val="tx1"/>
              </a:solidFill>
              <a:effectLst/>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ea typeface="Calibri" pitchFamily="34" charset="0"/>
                <a:cs typeface="Times New Roman" pitchFamily="18" charset="0"/>
              </a:rPr>
              <a:t>– порядок и сроки осуществления заказчиком приемки поставлен­ного товара, выполненной работы (ее результатов) или оказанной ус­луги в части соответствия их количества, комплектности, объема тре­бованиям, установленным контрактом, порядок и сроки оформления результатов приемки (ч.13 ст.34);</a:t>
            </a:r>
            <a:endParaRPr kumimoji="0" lang="ru-RU" b="0" i="0" u="none" strike="noStrike" cap="none" normalizeH="0" baseline="0" dirty="0" smtClean="0">
              <a:ln>
                <a:noFill/>
              </a:ln>
              <a:solidFill>
                <a:schemeClr val="tx1"/>
              </a:solidFill>
              <a:effectLst/>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ea typeface="Calibri" pitchFamily="34" charset="0"/>
                <a:cs typeface="Times New Roman" pitchFamily="18" charset="0"/>
              </a:rPr>
              <a:t>– условие о банковском сопровождении контракта (ч.27 ст34);</a:t>
            </a:r>
            <a:endParaRPr kumimoji="0" lang="ru-RU" b="0" i="0" u="none" strike="noStrike" cap="none" normalizeH="0" baseline="0" dirty="0" smtClean="0">
              <a:ln>
                <a:noFill/>
              </a:ln>
              <a:solidFill>
                <a:schemeClr val="tx1"/>
              </a:solidFill>
              <a:effectLst/>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ea typeface="Calibri" pitchFamily="34" charset="0"/>
                <a:cs typeface="Times New Roman" pitchFamily="18" charset="0"/>
              </a:rPr>
              <a:t>– условие о сроках возврата обеспечения исполнения контракта (ч.26 ст.34);</a:t>
            </a:r>
            <a:endParaRPr kumimoji="0" lang="ru-RU" b="0" i="0" u="none" strike="noStrike" cap="none" normalizeH="0" baseline="0" dirty="0" smtClean="0">
              <a:ln>
                <a:noFill/>
              </a:ln>
              <a:solidFill>
                <a:schemeClr val="tx1"/>
              </a:solidFill>
              <a:effectLst/>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ea typeface="Calibri" pitchFamily="34" charset="0"/>
                <a:cs typeface="Times New Roman" pitchFamily="18" charset="0"/>
              </a:rPr>
              <a:t>– об уменьшении суммы платежей на размер налоговых платежей (при заключении контракта с физическим лицом);</a:t>
            </a:r>
            <a:endParaRPr kumimoji="0" lang="ru-RU" b="0" i="0" u="none" strike="noStrike" cap="none" normalizeH="0" baseline="0" dirty="0" smtClean="0">
              <a:ln>
                <a:noFill/>
              </a:ln>
              <a:solidFill>
                <a:schemeClr val="tx1"/>
              </a:solidFill>
              <a:effectLst/>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ea typeface="Calibri" pitchFamily="34" charset="0"/>
                <a:cs typeface="Times New Roman" pitchFamily="18" charset="0"/>
              </a:rPr>
              <a:t>– </a:t>
            </a:r>
            <a:r>
              <a:rPr kumimoji="0" lang="ru-RU" b="0" i="0" u="none" strike="noStrike" cap="none" normalizeH="0" baseline="0" dirty="0" smtClean="0">
                <a:ln>
                  <a:noFill/>
                </a:ln>
                <a:solidFill>
                  <a:schemeClr val="tx1"/>
                </a:solidFill>
                <a:effectLst/>
                <a:ea typeface="Calibri" pitchFamily="34" charset="0"/>
                <a:cs typeface="Times New Roman" pitchFamily="18" charset="0"/>
              </a:rPr>
              <a:t>график исполнения контракта (при цене &gt; 100 </a:t>
            </a:r>
            <a:r>
              <a:rPr kumimoji="0" lang="ru-RU" b="0" i="0" u="none" strike="noStrike" cap="none" normalizeH="0" baseline="0" dirty="0" err="1" smtClean="0">
                <a:ln>
                  <a:noFill/>
                </a:ln>
                <a:solidFill>
                  <a:schemeClr val="tx1"/>
                </a:solidFill>
                <a:effectLst/>
                <a:ea typeface="Calibri" pitchFamily="34" charset="0"/>
                <a:cs typeface="Times New Roman" pitchFamily="18" charset="0"/>
              </a:rPr>
              <a:t>млн</a:t>
            </a:r>
            <a:r>
              <a:rPr kumimoji="0" lang="ru-RU" b="0" i="0" u="none" strike="noStrike" cap="none" normalizeH="0" baseline="0" dirty="0" smtClean="0">
                <a:ln>
                  <a:noFill/>
                </a:ln>
                <a:solidFill>
                  <a:schemeClr val="tx1"/>
                </a:solidFill>
                <a:effectLst/>
                <a:ea typeface="Calibri" pitchFamily="34" charset="0"/>
                <a:cs typeface="Times New Roman" pitchFamily="18" charset="0"/>
              </a:rPr>
              <a:t> руб. и сроке &gt; 3 лет.</a:t>
            </a:r>
            <a:endParaRPr kumimoji="0" lang="ru-RU" b="0" i="0" u="none" strike="noStrike" cap="none" normalizeH="0" baseline="0" dirty="0" smtClean="0">
              <a:ln>
                <a:noFill/>
              </a:ln>
              <a:solidFill>
                <a:schemeClr val="tx1"/>
              </a:solidFill>
              <a:effectLst/>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45840"/>
            <a:ext cx="8229600" cy="1143000"/>
          </a:xfrm>
        </p:spPr>
        <p:txBody>
          <a:bodyPr>
            <a:noAutofit/>
          </a:bodyPr>
          <a:lstStyle/>
          <a:p>
            <a:r>
              <a:rPr lang="ru-RU" sz="2400" b="1" dirty="0" smtClean="0"/>
              <a:t>Случаи заключения контрактов жизненного цикла</a:t>
            </a:r>
            <a:endParaRPr lang="ru-RU" sz="2400" b="1" dirty="0"/>
          </a:p>
        </p:txBody>
      </p:sp>
      <p:sp>
        <p:nvSpPr>
          <p:cNvPr id="80897" name="Rectangle 1"/>
          <p:cNvSpPr>
            <a:spLocks noChangeArrowheads="1"/>
          </p:cNvSpPr>
          <p:nvPr/>
        </p:nvSpPr>
        <p:spPr bwMode="auto">
          <a:xfrm>
            <a:off x="0" y="1628800"/>
            <a:ext cx="9144000" cy="51317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FF0000"/>
                </a:solidFill>
                <a:effectLst/>
                <a:ea typeface="Calibri" pitchFamily="34" charset="0"/>
                <a:cs typeface="Times New Roman" pitchFamily="18" charset="0"/>
              </a:rPr>
              <a:t>В соответствии с Постановлением Правительства РФ от 28.11.2013 г. № 1087 контракт жизненного цикла заключается в следующих случаях:</a:t>
            </a:r>
            <a:endParaRPr kumimoji="0" lang="ru-RU" sz="1600" b="0" i="0" u="none" strike="noStrike" cap="none" normalizeH="0" baseline="0" dirty="0" smtClean="0">
              <a:ln>
                <a:noFill/>
              </a:ln>
              <a:solidFill>
                <a:srgbClr val="FF0000"/>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2">
                    <a:lumMod val="50000"/>
                  </a:schemeClr>
                </a:solidFill>
                <a:effectLst/>
                <a:ea typeface="Calibri" pitchFamily="34" charset="0"/>
                <a:cs typeface="Times New Roman" pitchFamily="18" charset="0"/>
              </a:rPr>
              <a:t>а) выполнение работ по проектированию и строительству автомобильных дорог (участков автомобильных дорог), защитных дорожных сооружений, искусственных дорожных сооружений;</a:t>
            </a:r>
            <a:endParaRPr kumimoji="0" lang="ru-RU" sz="1600" b="0" i="0" u="none" strike="noStrike" cap="none" normalizeH="0" baseline="0" dirty="0" smtClean="0">
              <a:ln>
                <a:noFill/>
              </a:ln>
              <a:solidFill>
                <a:schemeClr val="tx2">
                  <a:lumMod val="50000"/>
                </a:schemeClr>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2">
                    <a:lumMod val="50000"/>
                  </a:schemeClr>
                </a:solidFill>
                <a:effectLst/>
                <a:ea typeface="Calibri" pitchFamily="34" charset="0"/>
                <a:cs typeface="Times New Roman" pitchFamily="18" charset="0"/>
              </a:rPr>
              <a:t>б) выполнение работ по проектированию и строительству инфраструктуры морских и речных портов, в том числе искусственных земельных участков, гидротехнических сооружений портов;</a:t>
            </a:r>
            <a:endParaRPr kumimoji="0" lang="ru-RU" sz="1600" b="0" i="0" u="none" strike="noStrike" cap="none" normalizeH="0" baseline="0" dirty="0" smtClean="0">
              <a:ln>
                <a:noFill/>
              </a:ln>
              <a:solidFill>
                <a:schemeClr val="tx2">
                  <a:lumMod val="50000"/>
                </a:schemeClr>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2">
                    <a:lumMod val="50000"/>
                  </a:schemeClr>
                </a:solidFill>
                <a:effectLst/>
                <a:ea typeface="Calibri" pitchFamily="34" charset="0"/>
                <a:cs typeface="Times New Roman" pitchFamily="18" charset="0"/>
              </a:rPr>
              <a:t>в) выполнение работ по проектированию и строительству аэродромов;</a:t>
            </a:r>
            <a:endParaRPr kumimoji="0" lang="ru-RU" sz="1600" b="0" i="0" u="none" strike="noStrike" cap="none" normalizeH="0" baseline="0" dirty="0" smtClean="0">
              <a:ln>
                <a:noFill/>
              </a:ln>
              <a:solidFill>
                <a:schemeClr val="tx2">
                  <a:lumMod val="50000"/>
                </a:schemeClr>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2">
                    <a:lumMod val="50000"/>
                  </a:schemeClr>
                </a:solidFill>
                <a:effectLst/>
                <a:ea typeface="Calibri" pitchFamily="34" charset="0"/>
                <a:cs typeface="Times New Roman" pitchFamily="18" charset="0"/>
              </a:rPr>
              <a:t>г) выполнение работ по проектированию и строительству объектов системы коммунальной инфраструктуры и иных объектов коммунального хозяйства, в том числе объектов </a:t>
            </a:r>
            <a:r>
              <a:rPr kumimoji="0" lang="ru-RU" sz="1600" b="0" i="0" u="none" strike="noStrike" cap="none" normalizeH="0" baseline="0" dirty="0" err="1" smtClean="0">
                <a:ln>
                  <a:noFill/>
                </a:ln>
                <a:solidFill>
                  <a:schemeClr val="tx2">
                    <a:lumMod val="50000"/>
                  </a:schemeClr>
                </a:solidFill>
                <a:effectLst/>
                <a:ea typeface="Calibri" pitchFamily="34" charset="0"/>
                <a:cs typeface="Times New Roman" pitchFamily="18" charset="0"/>
              </a:rPr>
              <a:t>водо</a:t>
            </a:r>
            <a:r>
              <a:rPr kumimoji="0" lang="ru-RU" sz="1600" b="0" i="0" u="none" strike="noStrike" cap="none" normalizeH="0" baseline="0" dirty="0" smtClean="0">
                <a:ln>
                  <a:noFill/>
                </a:ln>
                <a:solidFill>
                  <a:schemeClr val="tx2">
                    <a:lumMod val="50000"/>
                  </a:schemeClr>
                </a:solidFill>
                <a:effectLst/>
                <a:ea typeface="Calibri" pitchFamily="34" charset="0"/>
                <a:cs typeface="Times New Roman" pitchFamily="18" charset="0"/>
              </a:rPr>
              <a:t>-, тепло-, </a:t>
            </a:r>
            <a:r>
              <a:rPr kumimoji="0" lang="ru-RU" sz="1600" b="0" i="0" u="none" strike="noStrike" cap="none" normalizeH="0" baseline="0" dirty="0" err="1" smtClean="0">
                <a:ln>
                  <a:noFill/>
                </a:ln>
                <a:solidFill>
                  <a:schemeClr val="tx2">
                    <a:lumMod val="50000"/>
                  </a:schemeClr>
                </a:solidFill>
                <a:effectLst/>
                <a:ea typeface="Calibri" pitchFamily="34" charset="0"/>
                <a:cs typeface="Times New Roman" pitchFamily="18" charset="0"/>
              </a:rPr>
              <a:t>газо</a:t>
            </a:r>
            <a:r>
              <a:rPr kumimoji="0" lang="ru-RU" sz="1600" b="0" i="0" u="none" strike="noStrike" cap="none" normalizeH="0" baseline="0" dirty="0" smtClean="0">
                <a:ln>
                  <a:noFill/>
                </a:ln>
                <a:solidFill>
                  <a:schemeClr val="tx2">
                    <a:lumMod val="50000"/>
                  </a:schemeClr>
                </a:solidFill>
                <a:effectLst/>
                <a:ea typeface="Calibri" pitchFamily="34" charset="0"/>
                <a:cs typeface="Times New Roman" pitchFamily="18" charset="0"/>
              </a:rPr>
              <a:t> – и энергоснабжения, водоотведения, очистки сточных вод, переработки и утилизации (захоронения) бытовых отходов;</a:t>
            </a:r>
            <a:endParaRPr kumimoji="0" lang="ru-RU" sz="1600" b="0" i="0" u="none" strike="noStrike" cap="none" normalizeH="0" baseline="0" dirty="0" smtClean="0">
              <a:ln>
                <a:noFill/>
              </a:ln>
              <a:solidFill>
                <a:schemeClr val="tx2">
                  <a:lumMod val="50000"/>
                </a:schemeClr>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2">
                    <a:lumMod val="50000"/>
                  </a:schemeClr>
                </a:solidFill>
                <a:effectLst/>
                <a:ea typeface="Calibri" pitchFamily="34" charset="0"/>
                <a:cs typeface="Times New Roman" pitchFamily="18" charset="0"/>
              </a:rPr>
              <a:t>д</a:t>
            </a:r>
            <a:r>
              <a:rPr kumimoji="0" lang="ru-RU" sz="1600" b="0" i="0" u="none" strike="noStrike" cap="none" normalizeH="0" baseline="0" dirty="0" smtClean="0">
                <a:ln>
                  <a:noFill/>
                </a:ln>
                <a:solidFill>
                  <a:schemeClr val="tx2">
                    <a:lumMod val="50000"/>
                  </a:schemeClr>
                </a:solidFill>
                <a:effectLst/>
                <a:ea typeface="Calibri" pitchFamily="34" charset="0"/>
                <a:cs typeface="Times New Roman" pitchFamily="18" charset="0"/>
              </a:rPr>
              <a:t>) выполнение работ по проектированию и строительству объектов инфраструктуры метрополитена, внеуличного транспорта и городского наземного электрического транспорта;</a:t>
            </a:r>
            <a:endParaRPr kumimoji="0" lang="ru-RU" sz="1600" b="0" i="0" u="none" strike="noStrike" cap="none" normalizeH="0" baseline="0" dirty="0" smtClean="0">
              <a:ln>
                <a:noFill/>
              </a:ln>
              <a:solidFill>
                <a:schemeClr val="tx2">
                  <a:lumMod val="50000"/>
                </a:schemeClr>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2">
                    <a:lumMod val="50000"/>
                  </a:schemeClr>
                </a:solidFill>
                <a:effectLst/>
                <a:ea typeface="Calibri" pitchFamily="34" charset="0"/>
                <a:cs typeface="Times New Roman" pitchFamily="18" charset="0"/>
              </a:rPr>
              <a:t>е) выполнение работ по проектированию и строительству объектов инфраструктуры железнодорожного транспорта общего пользования;</a:t>
            </a:r>
            <a:endParaRPr kumimoji="0" lang="ru-RU" sz="1600" b="0" i="0" u="none" strike="noStrike" cap="none" normalizeH="0" baseline="0" dirty="0" smtClean="0">
              <a:ln>
                <a:noFill/>
              </a:ln>
              <a:solidFill>
                <a:schemeClr val="tx2">
                  <a:lumMod val="50000"/>
                </a:schemeClr>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2">
                    <a:lumMod val="50000"/>
                  </a:schemeClr>
                </a:solidFill>
                <a:effectLst/>
                <a:ea typeface="Calibri" pitchFamily="34" charset="0"/>
                <a:cs typeface="Times New Roman" pitchFamily="18" charset="0"/>
              </a:rPr>
              <a:t>ж) выполнение работ по проектированию и строительству уникальных объектов капитального строительства;</a:t>
            </a:r>
            <a:endParaRPr kumimoji="0" lang="ru-RU" sz="1600" b="0" i="0" u="none" strike="noStrike" cap="none" normalizeH="0" baseline="0" dirty="0" smtClean="0">
              <a:ln>
                <a:noFill/>
              </a:ln>
              <a:solidFill>
                <a:schemeClr val="tx2">
                  <a:lumMod val="50000"/>
                </a:schemeClr>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2">
                    <a:lumMod val="50000"/>
                  </a:schemeClr>
                </a:solidFill>
                <a:effectLst/>
                <a:ea typeface="Calibri" pitchFamily="34" charset="0"/>
                <a:cs typeface="Times New Roman" pitchFamily="18" charset="0"/>
              </a:rPr>
              <a:t>з</a:t>
            </a:r>
            <a:r>
              <a:rPr kumimoji="0" lang="ru-RU" sz="1600" b="0" i="0" u="none" strike="noStrike" cap="none" normalizeH="0" baseline="0" dirty="0" smtClean="0">
                <a:ln>
                  <a:noFill/>
                </a:ln>
                <a:solidFill>
                  <a:schemeClr val="tx2">
                    <a:lumMod val="50000"/>
                  </a:schemeClr>
                </a:solidFill>
                <a:effectLst/>
                <a:ea typeface="Calibri" pitchFamily="34" charset="0"/>
                <a:cs typeface="Times New Roman" pitchFamily="18" charset="0"/>
              </a:rPr>
              <a:t>) закупка железнодорожного подвижного состава, транспортных средств метрополитена, внеуличного транспорта и городского наземного электрического транспорта;</a:t>
            </a:r>
            <a:endParaRPr kumimoji="0" lang="ru-RU" sz="1600" b="0" i="0" u="none" strike="noStrike" cap="none" normalizeH="0" baseline="0" dirty="0" smtClean="0">
              <a:ln>
                <a:noFill/>
              </a:ln>
              <a:solidFill>
                <a:schemeClr val="tx2">
                  <a:lumMod val="50000"/>
                </a:schemeClr>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2">
                    <a:lumMod val="50000"/>
                  </a:schemeClr>
                </a:solidFill>
                <a:effectLst/>
                <a:ea typeface="Calibri" pitchFamily="34" charset="0"/>
                <a:cs typeface="Times New Roman" pitchFamily="18" charset="0"/>
              </a:rPr>
              <a:t>и) закупка воздушных судов, морских и речных судов.</a:t>
            </a:r>
            <a:endParaRPr kumimoji="0" lang="ru-RU" sz="1600" b="0" i="0" u="none" strike="noStrike" cap="none" normalizeH="0" baseline="0" dirty="0" smtClean="0">
              <a:ln>
                <a:noFill/>
              </a:ln>
              <a:solidFill>
                <a:schemeClr val="tx2">
                  <a:lumMod val="50000"/>
                </a:schemeClr>
              </a:solidFill>
              <a:effectLst/>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17848"/>
            <a:ext cx="8229600" cy="1143000"/>
          </a:xfrm>
        </p:spPr>
        <p:txBody>
          <a:bodyPr>
            <a:normAutofit/>
          </a:bodyPr>
          <a:lstStyle/>
          <a:p>
            <a:r>
              <a:rPr lang="ru-RU" sz="2400" b="1" dirty="0" smtClean="0"/>
              <a:t>Обеспечение исполнения контракта</a:t>
            </a:r>
            <a:endParaRPr lang="ru-RU" sz="2400" b="1" dirty="0"/>
          </a:p>
        </p:txBody>
      </p:sp>
      <p:sp>
        <p:nvSpPr>
          <p:cNvPr id="4" name="Прямоугольник 3"/>
          <p:cNvSpPr/>
          <p:nvPr/>
        </p:nvSpPr>
        <p:spPr>
          <a:xfrm>
            <a:off x="323528" y="1785590"/>
            <a:ext cx="8496944" cy="92333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ru-RU" dirty="0" smtClean="0"/>
              <a:t>Перед тем как подписать контракт участник закупки обязан оформить обеспечение исполнения контракта. Это второй обязательный платеж, который должен гарантировать, что поставщик исполнит контракт с надлежащим качеством. </a:t>
            </a:r>
            <a:endParaRPr lang="ru-RU" dirty="0"/>
          </a:p>
        </p:txBody>
      </p:sp>
      <p:sp>
        <p:nvSpPr>
          <p:cNvPr id="5" name="Заголовок 1"/>
          <p:cNvSpPr txBox="1">
            <a:spLocks/>
          </p:cNvSpPr>
          <p:nvPr/>
        </p:nvSpPr>
        <p:spPr>
          <a:xfrm>
            <a:off x="0" y="2492896"/>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b="1" dirty="0" smtClean="0">
                <a:latin typeface="+mj-lt"/>
                <a:ea typeface="+mj-ea"/>
                <a:cs typeface="+mj-cs"/>
              </a:rPr>
              <a:t>Размер о</a:t>
            </a:r>
            <a:r>
              <a:rPr kumimoji="0" lang="ru-RU" sz="2400" b="1" i="0" u="none" strike="noStrike" kern="1200" cap="none" spc="0" normalizeH="0" baseline="0" noProof="0" dirty="0" err="1" smtClean="0">
                <a:ln>
                  <a:noFill/>
                </a:ln>
                <a:solidFill>
                  <a:schemeClr val="tx1"/>
                </a:solidFill>
                <a:effectLst/>
                <a:uLnTx/>
                <a:uFillTx/>
                <a:latin typeface="+mj-lt"/>
                <a:ea typeface="+mj-ea"/>
                <a:cs typeface="+mj-cs"/>
              </a:rPr>
              <a:t>беспечения</a:t>
            </a:r>
            <a:r>
              <a:rPr kumimoji="0" lang="ru-RU" sz="2400" b="1" i="0" u="none" strike="noStrike" kern="1200" cap="none" spc="0" normalizeH="0" baseline="0" noProof="0" dirty="0" smtClean="0">
                <a:ln>
                  <a:noFill/>
                </a:ln>
                <a:solidFill>
                  <a:schemeClr val="tx1"/>
                </a:solidFill>
                <a:effectLst/>
                <a:uLnTx/>
                <a:uFillTx/>
                <a:latin typeface="+mj-lt"/>
                <a:ea typeface="+mj-ea"/>
                <a:cs typeface="+mj-cs"/>
              </a:rPr>
              <a:t> исполнения контракта</a:t>
            </a:r>
            <a:endParaRPr kumimoji="0" lang="ru-RU"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Прямоугольник 5"/>
          <p:cNvSpPr/>
          <p:nvPr/>
        </p:nvSpPr>
        <p:spPr>
          <a:xfrm>
            <a:off x="323528" y="3573016"/>
            <a:ext cx="8424936" cy="5040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dirty="0" smtClean="0"/>
              <a:t>если НМЦК менее 50 </a:t>
            </a:r>
            <a:r>
              <a:rPr lang="ru-RU" dirty="0" err="1" smtClean="0"/>
              <a:t>млн</a:t>
            </a:r>
            <a:r>
              <a:rPr lang="ru-RU" dirty="0" smtClean="0"/>
              <a:t> руб., — от 5 до 30% НМЦК, указанной в извещении </a:t>
            </a:r>
          </a:p>
          <a:p>
            <a:pPr algn="ctr"/>
            <a:r>
              <a:rPr lang="ru-RU" dirty="0" smtClean="0"/>
              <a:t>об осуществлении закупки</a:t>
            </a:r>
            <a:endParaRPr lang="ru-RU" dirty="0"/>
          </a:p>
        </p:txBody>
      </p:sp>
      <p:sp>
        <p:nvSpPr>
          <p:cNvPr id="7" name="Прямоугольник 6"/>
          <p:cNvSpPr/>
          <p:nvPr/>
        </p:nvSpPr>
        <p:spPr>
          <a:xfrm>
            <a:off x="323528" y="4221088"/>
            <a:ext cx="8424936" cy="5760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dirty="0" smtClean="0"/>
              <a:t>если НМЦК превышает 50 </a:t>
            </a:r>
            <a:r>
              <a:rPr lang="ru-RU" dirty="0" err="1" smtClean="0"/>
              <a:t>млн</a:t>
            </a:r>
            <a:r>
              <a:rPr lang="ru-RU" dirty="0" smtClean="0"/>
              <a:t> руб., — от 10 до 30% НМЦК, но не менее чем </a:t>
            </a:r>
          </a:p>
          <a:p>
            <a:pPr algn="ctr"/>
            <a:r>
              <a:rPr lang="ru-RU" dirty="0" smtClean="0"/>
              <a:t>в размере аванса (если контрактом предусмотрена выплата аванса)</a:t>
            </a:r>
          </a:p>
        </p:txBody>
      </p:sp>
      <p:sp>
        <p:nvSpPr>
          <p:cNvPr id="8" name="Прямоугольник 7"/>
          <p:cNvSpPr/>
          <p:nvPr/>
        </p:nvSpPr>
        <p:spPr>
          <a:xfrm>
            <a:off x="1115616" y="4941168"/>
            <a:ext cx="6858000"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dirty="0" smtClean="0"/>
              <a:t>В случае, если аванс превышает 30 процентов НМЦ контракта, размер обеспечения исполнения контракта устанавливается в размере аванса. от 5% до 30 % от начальной максимальной цены контракта на усмотрение заказчика. </a:t>
            </a:r>
            <a:endParaRPr lang="ru-RU" dirty="0"/>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1143000"/>
          </a:xfrm>
        </p:spPr>
        <p:txBody>
          <a:bodyPr>
            <a:normAutofit/>
          </a:bodyPr>
          <a:lstStyle/>
          <a:p>
            <a:r>
              <a:rPr lang="ru-RU" sz="2400" b="1" dirty="0" smtClean="0"/>
              <a:t>Обеспечение исполнения контракта</a:t>
            </a:r>
            <a:endParaRPr lang="ru-RU" sz="2400" b="1" dirty="0"/>
          </a:p>
        </p:txBody>
      </p:sp>
      <p:sp>
        <p:nvSpPr>
          <p:cNvPr id="9" name="Прямоугольник 8"/>
          <p:cNvSpPr/>
          <p:nvPr/>
        </p:nvSpPr>
        <p:spPr>
          <a:xfrm>
            <a:off x="4644008" y="1628800"/>
            <a:ext cx="4392488"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r"/>
            <a:r>
              <a:rPr lang="ru-RU" dirty="0" smtClean="0"/>
              <a:t>Безналичный перевод на банковские реквизиты заказчика</a:t>
            </a:r>
            <a:endParaRPr lang="ru-RU" dirty="0"/>
          </a:p>
        </p:txBody>
      </p:sp>
      <p:sp>
        <p:nvSpPr>
          <p:cNvPr id="10" name="Прямоугольник 9"/>
          <p:cNvSpPr/>
          <p:nvPr/>
        </p:nvSpPr>
        <p:spPr>
          <a:xfrm>
            <a:off x="107504" y="1628800"/>
            <a:ext cx="4392488"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ru-RU" dirty="0" smtClean="0"/>
              <a:t>Банковская гарантия</a:t>
            </a:r>
          </a:p>
          <a:p>
            <a:endParaRPr lang="ru-RU" dirty="0"/>
          </a:p>
        </p:txBody>
      </p:sp>
      <p:sp>
        <p:nvSpPr>
          <p:cNvPr id="11" name="Прямоугольник 10"/>
          <p:cNvSpPr/>
          <p:nvPr/>
        </p:nvSpPr>
        <p:spPr>
          <a:xfrm>
            <a:off x="90264" y="6167045"/>
            <a:ext cx="8946232"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ru-RU" dirty="0" smtClean="0"/>
              <a:t>Обеспечение исполнения контракта не возвращается в случае отказа поставщика </a:t>
            </a:r>
          </a:p>
          <a:p>
            <a:pPr algn="ctr"/>
            <a:r>
              <a:rPr lang="ru-RU" dirty="0" smtClean="0"/>
              <a:t>от исполнения государственного либо муниципального контракта.</a:t>
            </a:r>
            <a:endParaRPr lang="ru-RU" dirty="0"/>
          </a:p>
        </p:txBody>
      </p:sp>
      <p:sp>
        <p:nvSpPr>
          <p:cNvPr id="13" name="Прямоугольник 12"/>
          <p:cNvSpPr/>
          <p:nvPr/>
        </p:nvSpPr>
        <p:spPr>
          <a:xfrm>
            <a:off x="4932040" y="2420888"/>
            <a:ext cx="3960440" cy="2308324"/>
          </a:xfrm>
          <a:prstGeom prst="rect">
            <a:avLst/>
          </a:prstGeom>
        </p:spPr>
        <p:txBody>
          <a:bodyPr wrap="square">
            <a:spAutoFit/>
          </a:bodyPr>
          <a:lstStyle/>
          <a:p>
            <a:pPr algn="just"/>
            <a:r>
              <a:rPr lang="ru-RU" dirty="0" smtClean="0"/>
              <a:t>Если поставщик выбирает для себя денежный перевод, то он обязан до момента подписание контракта перечислить необходимую сумму заказчику, и в карточку контракта прикрепить платежное поручение, подтверждающее внесение денежных средств. </a:t>
            </a:r>
            <a:endParaRPr lang="ru-RU" dirty="0"/>
          </a:p>
        </p:txBody>
      </p:sp>
      <p:sp>
        <p:nvSpPr>
          <p:cNvPr id="14" name="Прямоугольник 13"/>
          <p:cNvSpPr/>
          <p:nvPr/>
        </p:nvSpPr>
        <p:spPr>
          <a:xfrm>
            <a:off x="107504" y="2274838"/>
            <a:ext cx="4572000" cy="4031873"/>
          </a:xfrm>
          <a:prstGeom prst="rect">
            <a:avLst/>
          </a:prstGeom>
        </p:spPr>
        <p:txBody>
          <a:bodyPr>
            <a:spAutoFit/>
          </a:bodyPr>
          <a:lstStyle/>
          <a:p>
            <a:pPr algn="just"/>
            <a:r>
              <a:rPr lang="ru-RU" sz="1600" dirty="0" smtClean="0"/>
              <a:t>Если поставщик не может вывести из оборота данную денежную сумму, то он может обратиться в банк для выдачи ему банковской гарантии, по которой банк обязуется оплатить заказчику сумму обеспечения исполнения контракта в случае неисполнения поставщиком своих обязательств по контракту. </a:t>
            </a:r>
          </a:p>
          <a:p>
            <a:pPr algn="just"/>
            <a:r>
              <a:rPr lang="ru-RU" sz="1600" dirty="0" smtClean="0"/>
              <a:t>Не все банки дают банковские гарантии - существует реестр банков и реестр выданных банковских гарантий. </a:t>
            </a:r>
          </a:p>
          <a:p>
            <a:pPr algn="just"/>
            <a:r>
              <a:rPr lang="ru-RU" sz="1600" dirty="0" smtClean="0"/>
              <a:t>Поставщик должен получить на руки документ «Банковская гарантия», содержание которой должно быть согласовано с заказчиком.  </a:t>
            </a:r>
          </a:p>
          <a:p>
            <a:pPr algn="just"/>
            <a:r>
              <a:rPr lang="ru-RU" sz="1600" dirty="0" smtClean="0"/>
              <a:t>Срок действия данной гарантии должен быть на 1 месяц дольше, чем срок действия контракта.</a:t>
            </a:r>
          </a:p>
          <a:p>
            <a:endParaRPr lang="ru-RU" sz="1600" dirty="0"/>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33872"/>
            <a:ext cx="8229600" cy="1143000"/>
          </a:xfrm>
        </p:spPr>
        <p:txBody>
          <a:bodyPr>
            <a:normAutofit/>
          </a:bodyPr>
          <a:lstStyle/>
          <a:p>
            <a:r>
              <a:rPr lang="ru-RU" sz="2400" b="1" dirty="0" smtClean="0"/>
              <a:t>Исполнение контракта</a:t>
            </a:r>
            <a:endParaRPr lang="ru-RU" sz="2400" b="1" dirty="0"/>
          </a:p>
        </p:txBody>
      </p:sp>
      <p:sp>
        <p:nvSpPr>
          <p:cNvPr id="4" name="Прямоугольник 3"/>
          <p:cNvSpPr/>
          <p:nvPr/>
        </p:nvSpPr>
        <p:spPr>
          <a:xfrm>
            <a:off x="539552" y="2420888"/>
            <a:ext cx="7920880" cy="2585323"/>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ru-RU" dirty="0" smtClean="0"/>
              <a:t>Исполнение контракта включает в себя следующие этапы, реализуемые после заключения контракта:</a:t>
            </a:r>
          </a:p>
          <a:p>
            <a:pPr algn="just"/>
            <a:r>
              <a:rPr lang="ru-RU" dirty="0" smtClean="0"/>
              <a:t>– приемка поставленных товаров (работ, услуг), включая проведение экспертизы;</a:t>
            </a:r>
          </a:p>
          <a:p>
            <a:pPr algn="just"/>
            <a:r>
              <a:rPr lang="ru-RU" dirty="0" smtClean="0"/>
              <a:t>– оплата заказчиком поставленных товаров (работ, услуг);</a:t>
            </a:r>
          </a:p>
          <a:p>
            <a:pPr algn="just"/>
            <a:r>
              <a:rPr lang="ru-RU" dirty="0" smtClean="0"/>
              <a:t>– взаимодействие заказчика с поставщиком при изменении и (или) расторжении контракта; применении мер ответственности; совершении иных действий в случае нарушения поставщиком или заказчиком условий контракта.</a:t>
            </a:r>
            <a:endParaRPr lang="ru-RU" dirty="0"/>
          </a:p>
        </p:txBody>
      </p:sp>
      <p:sp>
        <p:nvSpPr>
          <p:cNvPr id="5" name="Прямоугольник 4"/>
          <p:cNvSpPr/>
          <p:nvPr/>
        </p:nvSpPr>
        <p:spPr>
          <a:xfrm>
            <a:off x="1835696" y="5301208"/>
            <a:ext cx="5328592" cy="70788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ru-RU" sz="2000" dirty="0" smtClean="0"/>
              <a:t>При приемке товаров (работ, услуг)заказчик </a:t>
            </a:r>
          </a:p>
          <a:p>
            <a:pPr algn="ctr"/>
            <a:r>
              <a:rPr lang="ru-RU" sz="2000" dirty="0" smtClean="0"/>
              <a:t>в обязательном порядке проводит экспертизу</a:t>
            </a:r>
            <a:endParaRPr lang="ru-RU" sz="2000" dirty="0"/>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24744"/>
            <a:ext cx="8229600" cy="1143000"/>
          </a:xfrm>
        </p:spPr>
        <p:txBody>
          <a:bodyPr>
            <a:normAutofit/>
          </a:bodyPr>
          <a:lstStyle/>
          <a:p>
            <a:r>
              <a:rPr lang="ru-RU" sz="2400" b="1" dirty="0" smtClean="0"/>
              <a:t>Изменение и расторжение контракта</a:t>
            </a:r>
            <a:endParaRPr lang="ru-RU" sz="2400" b="1" dirty="0"/>
          </a:p>
        </p:txBody>
      </p:sp>
      <p:sp>
        <p:nvSpPr>
          <p:cNvPr id="4" name="Прямоугольник 3"/>
          <p:cNvSpPr/>
          <p:nvPr/>
        </p:nvSpPr>
        <p:spPr>
          <a:xfrm>
            <a:off x="251520" y="2204864"/>
            <a:ext cx="8640960"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b="1" dirty="0" smtClean="0"/>
              <a:t>Изменение контракта </a:t>
            </a:r>
            <a:r>
              <a:rPr lang="ru-RU" sz="2000" dirty="0" smtClean="0"/>
              <a:t>по общему правилу не допускается. </a:t>
            </a:r>
          </a:p>
          <a:p>
            <a:r>
              <a:rPr lang="ru-RU" sz="2000" dirty="0" smtClean="0">
                <a:solidFill>
                  <a:srgbClr val="FF0000"/>
                </a:solidFill>
              </a:rPr>
              <a:t>ИСКЛЮЧЕНИЕ: </a:t>
            </a:r>
            <a:r>
              <a:rPr lang="ru-RU" sz="2000" dirty="0" smtClean="0"/>
              <a:t>если</a:t>
            </a:r>
            <a:r>
              <a:rPr lang="ru-RU" sz="2000" dirty="0" smtClean="0">
                <a:solidFill>
                  <a:srgbClr val="FF0000"/>
                </a:solidFill>
              </a:rPr>
              <a:t> </a:t>
            </a:r>
            <a:r>
              <a:rPr lang="ru-RU" sz="2000" dirty="0" smtClean="0"/>
              <a:t>предусмотрено документацией о закупке и контрактом. </a:t>
            </a:r>
            <a:endParaRPr lang="ru-RU" sz="2000" dirty="0">
              <a:solidFill>
                <a:srgbClr val="FF0000"/>
              </a:solidFill>
            </a:endParaRPr>
          </a:p>
        </p:txBody>
      </p:sp>
      <p:sp>
        <p:nvSpPr>
          <p:cNvPr id="81921" name="Rectangle 1"/>
          <p:cNvSpPr>
            <a:spLocks noChangeArrowheads="1"/>
          </p:cNvSpPr>
          <p:nvPr/>
        </p:nvSpPr>
        <p:spPr bwMode="auto">
          <a:xfrm>
            <a:off x="288032" y="3280049"/>
            <a:ext cx="8604448" cy="163121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cs typeface="Arial" pitchFamily="34" charset="0"/>
              </a:rPr>
              <a:t>Расторжение контракта допускается: </a:t>
            </a:r>
            <a:endParaRPr kumimoji="0" lang="ru-RU" sz="2000" b="0" i="0" u="none" strike="noStrike" cap="none" normalizeH="0" baseline="0" dirty="0" smtClean="0">
              <a:ln>
                <a:noFill/>
              </a:ln>
              <a:solidFill>
                <a:schemeClr val="tx1"/>
              </a:solidFill>
              <a:effectLst/>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cs typeface="Arial" pitchFamily="34" charset="0"/>
              </a:rPr>
              <a:t>– по соглашению сторон, </a:t>
            </a:r>
            <a:endParaRPr kumimoji="0" lang="ru-RU" sz="2000" b="0" i="0" u="none" strike="noStrike" cap="none" normalizeH="0" baseline="0" dirty="0" smtClean="0">
              <a:ln>
                <a:noFill/>
              </a:ln>
              <a:solidFill>
                <a:schemeClr val="tx1"/>
              </a:solidFill>
              <a:effectLst/>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cs typeface="Arial" pitchFamily="34" charset="0"/>
              </a:rPr>
              <a:t>– по решению суда, </a:t>
            </a:r>
            <a:endParaRPr kumimoji="0" lang="ru-RU" sz="2000" b="0" i="0" u="none" strike="noStrike" cap="none" normalizeH="0" baseline="0" dirty="0" smtClean="0">
              <a:ln>
                <a:noFill/>
              </a:ln>
              <a:solidFill>
                <a:schemeClr val="tx1"/>
              </a:solidFill>
              <a:effectLst/>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cs typeface="Arial" pitchFamily="34" charset="0"/>
              </a:rPr>
              <a:t>– в случае одностороннего отказа стороны контракта от исполнения контракта в соответствии с гражданским законодательством. </a:t>
            </a:r>
            <a:endParaRPr kumimoji="0" lang="ru-RU" sz="2000" b="0" i="0" u="none" strike="noStrike" cap="none" normalizeH="0" baseline="0" dirty="0" smtClean="0">
              <a:ln>
                <a:noFill/>
              </a:ln>
              <a:solidFill>
                <a:schemeClr val="tx1"/>
              </a:solidFill>
              <a:effectLst/>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24744"/>
            <a:ext cx="8229600" cy="1143000"/>
          </a:xfrm>
        </p:spPr>
        <p:txBody>
          <a:bodyPr>
            <a:noAutofit/>
          </a:bodyPr>
          <a:lstStyle/>
          <a:p>
            <a:r>
              <a:rPr lang="ru-RU" sz="2400" b="1" dirty="0" smtClean="0"/>
              <a:t>Прежде чем принять решение об одностороннем расторжении контракта, заказчик:</a:t>
            </a:r>
            <a:endParaRPr lang="ru-RU" sz="2400" b="1" dirty="0"/>
          </a:p>
        </p:txBody>
      </p:sp>
      <p:sp>
        <p:nvSpPr>
          <p:cNvPr id="89089" name="Rectangle 1"/>
          <p:cNvSpPr>
            <a:spLocks noChangeArrowheads="1"/>
          </p:cNvSpPr>
          <p:nvPr/>
        </p:nvSpPr>
        <p:spPr bwMode="auto">
          <a:xfrm>
            <a:off x="0" y="2276872"/>
            <a:ext cx="9144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cs typeface="Arial" pitchFamily="34" charset="0"/>
              </a:rPr>
              <a:t>1. Вправе провести экспертизу поставленных ТРУ с привлечением экспертов, экспертных организаций</a:t>
            </a:r>
            <a:endParaRPr kumimoji="0" lang="ru-RU" b="0" i="0" u="none" strike="noStrike" cap="none" normalizeH="0" baseline="0" dirty="0" smtClean="0">
              <a:ln>
                <a:noFill/>
              </a:ln>
              <a:solidFill>
                <a:schemeClr val="tx1"/>
              </a:solidFill>
              <a:effectLst/>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cs typeface="Arial" pitchFamily="34" charset="0"/>
              </a:rPr>
              <a:t>2. Если в заключении эксперта будут подтверждены нарушения условий контракта, послужившие основанием для одностороннего отказа заказчика от исполнения контракта, принимает решение об одностороннем отказе от исполнения контракта</a:t>
            </a:r>
            <a:endParaRPr kumimoji="0" lang="ru-RU" b="0" i="0" u="none" strike="noStrike" cap="none" normalizeH="0" baseline="0" dirty="0" smtClean="0">
              <a:ln>
                <a:noFill/>
              </a:ln>
              <a:solidFill>
                <a:schemeClr val="tx1"/>
              </a:solidFill>
              <a:effectLst/>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cs typeface="Arial" pitchFamily="34" charset="0"/>
              </a:rPr>
              <a:t>3. Не позднее чем в течение 3 рабочих дней с момента принятия решения размещает в ЕИС и направляет поставщику</a:t>
            </a:r>
            <a:endParaRPr kumimoji="0" lang="ru-RU" b="0" i="0" u="none" strike="noStrike" cap="none" normalizeH="0" baseline="0" dirty="0" smtClean="0">
              <a:ln>
                <a:noFill/>
              </a:ln>
              <a:solidFill>
                <a:schemeClr val="tx1"/>
              </a:solidFill>
              <a:effectLst/>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cs typeface="Arial" pitchFamily="34" charset="0"/>
              </a:rPr>
              <a:t>4. Контракт считается расторгнутым через десять дней с даты уведомления заказчиком поставщика </a:t>
            </a:r>
            <a:endParaRPr kumimoji="0" lang="ru-RU" b="0" i="0" u="none" strike="noStrike" cap="none" normalizeH="0" baseline="0" dirty="0" smtClean="0">
              <a:ln>
                <a:noFill/>
              </a:ln>
              <a:solidFill>
                <a:schemeClr val="tx1"/>
              </a:solidFill>
              <a:effectLst/>
              <a:cs typeface="Arial" pitchFamily="34" charset="0"/>
            </a:endParaRPr>
          </a:p>
        </p:txBody>
      </p:sp>
      <p:sp>
        <p:nvSpPr>
          <p:cNvPr id="89090" name="Rectangle 2"/>
          <p:cNvSpPr>
            <a:spLocks noChangeArrowheads="1"/>
          </p:cNvSpPr>
          <p:nvPr/>
        </p:nvSpPr>
        <p:spPr bwMode="auto">
          <a:xfrm>
            <a:off x="0" y="5013176"/>
            <a:ext cx="9144000" cy="92333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ea typeface="Calibri" pitchFamily="34" charset="0"/>
                <a:cs typeface="Times New Roman" pitchFamily="18" charset="0"/>
              </a:rPr>
              <a:t>У поставщика есть 10 дней с даты уведомления его о принятом решении о расторжении заказчиком контракта на устранение допущенные нарушения условий контракта. </a:t>
            </a:r>
          </a:p>
          <a:p>
            <a:pPr marL="0" marR="0" lvl="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ea typeface="Calibri" pitchFamily="34" charset="0"/>
                <a:cs typeface="Times New Roman" pitchFamily="18" charset="0"/>
              </a:rPr>
              <a:t>Если нарушения устранены, заказчик отменяет свое решение</a:t>
            </a:r>
            <a:r>
              <a:rPr kumimoji="0" lang="ru-RU" b="1" i="0" u="none" strike="noStrike" cap="none" normalizeH="0" baseline="0" dirty="0" smtClean="0">
                <a:ln>
                  <a:noFill/>
                </a:ln>
                <a:solidFill>
                  <a:srgbClr val="000000"/>
                </a:solidFill>
                <a:effectLst/>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1824"/>
            <a:ext cx="8229600" cy="1143000"/>
          </a:xfrm>
        </p:spPr>
        <p:txBody>
          <a:bodyPr>
            <a:normAutofit/>
          </a:bodyPr>
          <a:lstStyle/>
          <a:p>
            <a:r>
              <a:rPr lang="ru-RU" sz="2400" b="1" dirty="0" smtClean="0"/>
              <a:t>Реестр недобросовестных поставщиков</a:t>
            </a:r>
            <a:endParaRPr lang="ru-RU" sz="2400" b="1" dirty="0"/>
          </a:p>
        </p:txBody>
      </p:sp>
      <p:sp>
        <p:nvSpPr>
          <p:cNvPr id="90113" name="Rectangle 1"/>
          <p:cNvSpPr>
            <a:spLocks noChangeArrowheads="1"/>
          </p:cNvSpPr>
          <p:nvPr/>
        </p:nvSpPr>
        <p:spPr bwMode="auto">
          <a:xfrm>
            <a:off x="0" y="1704296"/>
            <a:ext cx="9144000" cy="163121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cs typeface="Arial" pitchFamily="34" charset="0"/>
              </a:rPr>
              <a:t>Основанием для включения сведений об участнике закупки в реестр является:</a:t>
            </a:r>
            <a:endParaRPr lang="ru-RU" sz="2000" dirty="0" smtClean="0">
              <a:solidFill>
                <a:srgbClr val="FF0000"/>
              </a:solidFill>
              <a:cs typeface="Arial" pitchFamily="34" charset="0"/>
            </a:endParaRPr>
          </a:p>
          <a:p>
            <a:pPr marL="0" marR="0" lvl="0" algn="just" defTabSz="914400" rtl="0" eaLnBrk="1" fontAlgn="base" latinLnBrk="0" hangingPunct="1">
              <a:lnSpc>
                <a:spcPct val="100000"/>
              </a:lnSpc>
              <a:spcBef>
                <a:spcPct val="0"/>
              </a:spcBef>
              <a:spcAft>
                <a:spcPct val="0"/>
              </a:spcAft>
              <a:buClrTx/>
              <a:buSzTx/>
              <a:buFontTx/>
              <a:buNone/>
              <a:tabLst/>
            </a:pPr>
            <a:r>
              <a:rPr lang="ru-RU" sz="2000" dirty="0" smtClean="0">
                <a:solidFill>
                  <a:srgbClr val="000000"/>
                </a:solidFill>
                <a:cs typeface="Arial" pitchFamily="34" charset="0"/>
              </a:rPr>
              <a:t>а) </a:t>
            </a:r>
            <a:r>
              <a:rPr kumimoji="0" lang="ru-RU" sz="2000" b="0" i="0" u="none" strike="noStrike" cap="none" normalizeH="0" baseline="0" dirty="0" smtClean="0">
                <a:ln>
                  <a:noFill/>
                </a:ln>
                <a:solidFill>
                  <a:srgbClr val="000000"/>
                </a:solidFill>
                <a:effectLst/>
                <a:cs typeface="Arial" pitchFamily="34" charset="0"/>
              </a:rPr>
              <a:t>уклонение участника закупки от заключения контракта;</a:t>
            </a:r>
            <a:endParaRPr kumimoji="0" lang="ru-RU" sz="2000" b="0" i="0" u="none" strike="noStrike" cap="none" normalizeH="0" baseline="0" dirty="0" smtClean="0">
              <a:ln>
                <a:noFill/>
              </a:ln>
              <a:solidFill>
                <a:schemeClr val="tx1"/>
              </a:solidFill>
              <a:effectLst/>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lang="ru-RU" sz="2000" dirty="0" smtClean="0">
                <a:ea typeface="Calibri" pitchFamily="34" charset="0"/>
                <a:cs typeface="Times New Roman" pitchFamily="18" charset="0"/>
              </a:rPr>
              <a:t>б</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a:t>
            </a:r>
            <a:r>
              <a:rPr kumimoji="0" lang="ru-RU" sz="2000" b="0" i="0" u="none" strike="noStrike" cap="none" normalizeH="0" dirty="0" smtClean="0">
                <a:ln>
                  <a:noFill/>
                </a:ln>
                <a:solidFill>
                  <a:schemeClr val="tx1"/>
                </a:solidFill>
                <a:effectLst/>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расторжение контракта с поставщиком по решению суда или в случае одностороннего отказа заказчика от исполнения контракта в связи с существенным нарушением ими условий контрактов.</a:t>
            </a:r>
            <a:endParaRPr kumimoji="0" lang="ru-RU" sz="2000" b="0" i="0" u="none" strike="noStrike" cap="none" normalizeH="0" baseline="0" dirty="0" smtClean="0">
              <a:ln>
                <a:noFill/>
              </a:ln>
              <a:solidFill>
                <a:schemeClr val="tx1"/>
              </a:solidFill>
              <a:effectLst/>
              <a:cs typeface="Arial" pitchFamily="34" charset="0"/>
            </a:endParaRPr>
          </a:p>
        </p:txBody>
      </p:sp>
      <p:sp>
        <p:nvSpPr>
          <p:cNvPr id="90114" name="Rectangle 2"/>
          <p:cNvSpPr>
            <a:spLocks noChangeArrowheads="1"/>
          </p:cNvSpPr>
          <p:nvPr/>
        </p:nvSpPr>
        <p:spPr bwMode="auto">
          <a:xfrm>
            <a:off x="0" y="3801234"/>
            <a:ext cx="9144000" cy="70788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ea typeface="Calibri" pitchFamily="34" charset="0"/>
                <a:cs typeface="Times New Roman" pitchFamily="18" charset="0"/>
              </a:rPr>
              <a:t>Реестр размещен в свободном доступе на сайте Федеральной антимонопольной службы (http://rnp.fas.gov.ru/)</a:t>
            </a:r>
            <a:endParaRPr kumimoji="0" lang="ru-RU" sz="2800" b="0" i="0" u="none" strike="noStrike" cap="none" normalizeH="0" baseline="0" dirty="0" smtClean="0">
              <a:ln>
                <a:noFill/>
              </a:ln>
              <a:solidFill>
                <a:schemeClr val="tx1"/>
              </a:solidFill>
              <a:effectLst/>
              <a:cs typeface="Arial" pitchFamily="34" charset="0"/>
            </a:endParaRPr>
          </a:p>
        </p:txBody>
      </p:sp>
      <p:sp>
        <p:nvSpPr>
          <p:cNvPr id="90115" name="Rectangle 3"/>
          <p:cNvSpPr>
            <a:spLocks noChangeArrowheads="1"/>
          </p:cNvSpPr>
          <p:nvPr/>
        </p:nvSpPr>
        <p:spPr bwMode="auto">
          <a:xfrm>
            <a:off x="0" y="4836349"/>
            <a:ext cx="9144000" cy="163121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ea typeface="Calibri" pitchFamily="34" charset="0"/>
                <a:cs typeface="Times New Roman" pitchFamily="18" charset="0"/>
              </a:rPr>
              <a:t>Компаниям, сведения о недобросовестности которых содержатся в реестре, запрещается принимать участие в </a:t>
            </a:r>
            <a:r>
              <a:rPr kumimoji="0" lang="ru-RU" sz="2000" b="0" i="0" u="none" strike="noStrike" cap="none" normalizeH="0" baseline="0" dirty="0" err="1" smtClean="0">
                <a:ln>
                  <a:noFill/>
                </a:ln>
                <a:solidFill>
                  <a:srgbClr val="000000"/>
                </a:solidFill>
                <a:effectLst/>
                <a:ea typeface="Calibri" pitchFamily="34" charset="0"/>
                <a:cs typeface="Times New Roman" pitchFamily="18" charset="0"/>
              </a:rPr>
              <a:t>госзакупках</a:t>
            </a:r>
            <a:r>
              <a:rPr kumimoji="0" lang="ru-RU" sz="2000" b="0" i="0" u="none" strike="noStrike" cap="none" normalizeH="0" baseline="0" dirty="0" smtClean="0">
                <a:ln>
                  <a:noFill/>
                </a:ln>
                <a:solidFill>
                  <a:srgbClr val="000000"/>
                </a:solidFill>
                <a:effectLst/>
                <a:ea typeface="Calibri" pitchFamily="34" charset="0"/>
                <a:cs typeface="Times New Roman" pitchFamily="18" charset="0"/>
              </a:rPr>
              <a:t>. Удалять информацию о конкретных фирмах из перечня недобросовестных поставщиков будут лишь по истечении 2-х лет с момента ее внесения, либо ранее при существовании указывающего на это решения суда.</a:t>
            </a:r>
            <a:endParaRPr kumimoji="0" lang="ru-RU" sz="2800" b="0" i="0" u="none" strike="noStrike" cap="none" normalizeH="0" baseline="0" dirty="0" smtClean="0">
              <a:ln>
                <a:noFill/>
              </a:ln>
              <a:solidFill>
                <a:schemeClr val="tx1"/>
              </a:solidFill>
              <a:effectLst/>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43808" y="1844824"/>
            <a:ext cx="3528392"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t>Способы закупок</a:t>
            </a:r>
            <a:endParaRPr lang="ru-RU" dirty="0"/>
          </a:p>
        </p:txBody>
      </p:sp>
      <p:sp>
        <p:nvSpPr>
          <p:cNvPr id="5" name="Прямоугольник 4"/>
          <p:cNvSpPr/>
          <p:nvPr/>
        </p:nvSpPr>
        <p:spPr>
          <a:xfrm>
            <a:off x="179512" y="2708920"/>
            <a:ext cx="2664296"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t>Конкурентные способы</a:t>
            </a:r>
            <a:endParaRPr lang="ru-RU" dirty="0"/>
          </a:p>
        </p:txBody>
      </p:sp>
      <p:sp>
        <p:nvSpPr>
          <p:cNvPr id="6" name="Прямоугольник 5"/>
          <p:cNvSpPr/>
          <p:nvPr/>
        </p:nvSpPr>
        <p:spPr>
          <a:xfrm>
            <a:off x="6300192" y="2636912"/>
            <a:ext cx="2664296"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t>Закупка у единственного поставщика</a:t>
            </a:r>
            <a:endParaRPr lang="ru-RU" dirty="0"/>
          </a:p>
        </p:txBody>
      </p:sp>
      <p:sp>
        <p:nvSpPr>
          <p:cNvPr id="7" name="Прямоугольник 6"/>
          <p:cNvSpPr/>
          <p:nvPr/>
        </p:nvSpPr>
        <p:spPr>
          <a:xfrm>
            <a:off x="611560" y="3645024"/>
            <a:ext cx="1656184"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t>Аукцион</a:t>
            </a:r>
            <a:endParaRPr lang="ru-RU" dirty="0"/>
          </a:p>
        </p:txBody>
      </p:sp>
      <p:sp>
        <p:nvSpPr>
          <p:cNvPr id="8" name="Прямоугольник 7"/>
          <p:cNvSpPr/>
          <p:nvPr/>
        </p:nvSpPr>
        <p:spPr>
          <a:xfrm>
            <a:off x="3059832" y="3645024"/>
            <a:ext cx="1656184"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t>Конкурс</a:t>
            </a:r>
            <a:endParaRPr lang="ru-RU" dirty="0"/>
          </a:p>
        </p:txBody>
      </p:sp>
      <p:sp>
        <p:nvSpPr>
          <p:cNvPr id="10" name="Прямоугольник 9"/>
          <p:cNvSpPr/>
          <p:nvPr/>
        </p:nvSpPr>
        <p:spPr>
          <a:xfrm>
            <a:off x="5148064" y="3645024"/>
            <a:ext cx="1656184"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t>Запрос котировок</a:t>
            </a:r>
            <a:endParaRPr lang="ru-RU" dirty="0"/>
          </a:p>
        </p:txBody>
      </p:sp>
      <p:sp>
        <p:nvSpPr>
          <p:cNvPr id="11" name="Прямоугольник 10"/>
          <p:cNvSpPr/>
          <p:nvPr/>
        </p:nvSpPr>
        <p:spPr>
          <a:xfrm>
            <a:off x="7380312" y="3573016"/>
            <a:ext cx="1656184"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t>Запрос предложений</a:t>
            </a:r>
            <a:endParaRPr lang="ru-RU" dirty="0"/>
          </a:p>
        </p:txBody>
      </p:sp>
      <p:sp>
        <p:nvSpPr>
          <p:cNvPr id="12" name="Прямоугольник 11"/>
          <p:cNvSpPr/>
          <p:nvPr/>
        </p:nvSpPr>
        <p:spPr>
          <a:xfrm>
            <a:off x="2483768" y="4653136"/>
            <a:ext cx="1656184"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dirty="0" smtClean="0"/>
              <a:t>Открытый</a:t>
            </a:r>
            <a:endParaRPr lang="ru-RU" sz="1600" dirty="0"/>
          </a:p>
        </p:txBody>
      </p:sp>
      <p:sp>
        <p:nvSpPr>
          <p:cNvPr id="13" name="Прямоугольник 12"/>
          <p:cNvSpPr/>
          <p:nvPr/>
        </p:nvSpPr>
        <p:spPr>
          <a:xfrm>
            <a:off x="4283968" y="4653136"/>
            <a:ext cx="1656184"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dirty="0" smtClean="0"/>
              <a:t>С ограниченным участием</a:t>
            </a:r>
            <a:endParaRPr lang="ru-RU" sz="1600" dirty="0"/>
          </a:p>
        </p:txBody>
      </p:sp>
      <p:sp>
        <p:nvSpPr>
          <p:cNvPr id="14" name="Прямоугольник 13"/>
          <p:cNvSpPr/>
          <p:nvPr/>
        </p:nvSpPr>
        <p:spPr>
          <a:xfrm>
            <a:off x="6084168" y="4653136"/>
            <a:ext cx="1656184"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dirty="0" smtClean="0"/>
              <a:t>Двухэтапный</a:t>
            </a:r>
            <a:endParaRPr lang="ru-RU" sz="1600" dirty="0"/>
          </a:p>
        </p:txBody>
      </p:sp>
      <p:sp>
        <p:nvSpPr>
          <p:cNvPr id="15" name="Прямоугольник 14"/>
          <p:cNvSpPr/>
          <p:nvPr/>
        </p:nvSpPr>
        <p:spPr>
          <a:xfrm>
            <a:off x="899592" y="5445224"/>
            <a:ext cx="7848872"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t>Закрытые способы определения поставщика (закрытый конкурс, закрытый аукцион, закрытый конкурс с ограниченным участием, закрытый двухэтапный конкурс)</a:t>
            </a:r>
            <a:endParaRPr lang="ru-RU" dirty="0"/>
          </a:p>
        </p:txBody>
      </p:sp>
      <p:cxnSp>
        <p:nvCxnSpPr>
          <p:cNvPr id="27" name="Прямая соединительная линия 26"/>
          <p:cNvCxnSpPr/>
          <p:nvPr/>
        </p:nvCxnSpPr>
        <p:spPr>
          <a:xfrm>
            <a:off x="1475656" y="2204864"/>
            <a:ext cx="13681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1475656" y="2204864"/>
            <a:ext cx="0"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6444208" y="2204864"/>
            <a:ext cx="13681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7812360" y="2204864"/>
            <a:ext cx="0"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stCxn id="5" idx="2"/>
          </p:cNvCxnSpPr>
          <p:nvPr/>
        </p:nvCxnSpPr>
        <p:spPr>
          <a:xfrm flipH="1">
            <a:off x="1475656" y="3284984"/>
            <a:ext cx="36004"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a:stCxn id="5" idx="2"/>
          </p:cNvCxnSpPr>
          <p:nvPr/>
        </p:nvCxnSpPr>
        <p:spPr>
          <a:xfrm>
            <a:off x="1511660" y="3284984"/>
            <a:ext cx="234026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1511660" y="3284984"/>
            <a:ext cx="450050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1763688" y="3284984"/>
            <a:ext cx="648072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179512" y="3284984"/>
            <a:ext cx="0" cy="26642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a:off x="179512" y="5949280"/>
            <a:ext cx="72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a:stCxn id="8" idx="2"/>
          </p:cNvCxnSpPr>
          <p:nvPr/>
        </p:nvCxnSpPr>
        <p:spPr>
          <a:xfrm flipH="1">
            <a:off x="3347864" y="4293096"/>
            <a:ext cx="54006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a:stCxn id="8" idx="2"/>
          </p:cNvCxnSpPr>
          <p:nvPr/>
        </p:nvCxnSpPr>
        <p:spPr>
          <a:xfrm>
            <a:off x="3887924" y="4293096"/>
            <a:ext cx="126014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a:stCxn id="8" idx="2"/>
          </p:cNvCxnSpPr>
          <p:nvPr/>
        </p:nvCxnSpPr>
        <p:spPr>
          <a:xfrm>
            <a:off x="3887924" y="4293096"/>
            <a:ext cx="2988332"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Заголовок 1"/>
          <p:cNvSpPr>
            <a:spLocks noGrp="1"/>
          </p:cNvSpPr>
          <p:nvPr>
            <p:ph type="title"/>
          </p:nvPr>
        </p:nvSpPr>
        <p:spPr>
          <a:xfrm>
            <a:off x="457200" y="917848"/>
            <a:ext cx="8229600" cy="1143000"/>
          </a:xfrm>
        </p:spPr>
        <p:txBody>
          <a:bodyPr>
            <a:normAutofit/>
          </a:bodyPr>
          <a:lstStyle/>
          <a:p>
            <a:r>
              <a:rPr lang="ru-RU" sz="2000" b="1" dirty="0" smtClean="0">
                <a:solidFill>
                  <a:srgbClr val="FF0000"/>
                </a:solidFill>
              </a:rPr>
              <a:t>1. КАК СТАТЬ ПОСТАВЩИКОМ: </a:t>
            </a:r>
            <a:br>
              <a:rPr lang="ru-RU" sz="2000" b="1" dirty="0" smtClean="0">
                <a:solidFill>
                  <a:srgbClr val="FF0000"/>
                </a:solidFill>
              </a:rPr>
            </a:br>
            <a:r>
              <a:rPr lang="ru-RU" sz="2000" b="1" dirty="0" smtClean="0">
                <a:solidFill>
                  <a:srgbClr val="FF0000"/>
                </a:solidFill>
              </a:rPr>
              <a:t>СПОСОБЫ ОПРЕДЕЛЕНИЯ ПОСТАВЩИКОВ (подрядчиков, исполнителей)</a:t>
            </a:r>
            <a:endParaRPr lang="ru-RU" sz="2000" b="1"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924944"/>
            <a:ext cx="8229600" cy="1143000"/>
          </a:xfrm>
        </p:spPr>
        <p:txBody>
          <a:bodyPr>
            <a:noAutofit/>
          </a:bodyPr>
          <a:lstStyle/>
          <a:p>
            <a:r>
              <a:rPr lang="ru-RU" sz="2700" b="1" cap="all" dirty="0" smtClean="0"/>
              <a:t>10. </a:t>
            </a:r>
            <a:r>
              <a:rPr lang="ru-RU" sz="2700" b="1" dirty="0" smtClean="0"/>
              <a:t>Обжалование поставщиком процедур и результатов торгов. Защита интересов участников торгов в ФАС России и в судах. Процедуры досудебного разрешения споров в сфере контрактной системы</a:t>
            </a:r>
            <a:endParaRPr lang="ru-RU" sz="2700" b="1" dirty="0"/>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9856"/>
            <a:ext cx="8229600" cy="1143000"/>
          </a:xfrm>
        </p:spPr>
        <p:txBody>
          <a:bodyPr>
            <a:noAutofit/>
          </a:bodyPr>
          <a:lstStyle/>
          <a:p>
            <a:r>
              <a:rPr lang="ru-RU" sz="2400" b="1" dirty="0" smtClean="0"/>
              <a:t>Процедуры досудебного разрешения споров </a:t>
            </a:r>
            <a:br>
              <a:rPr lang="ru-RU" sz="2400" b="1" dirty="0" smtClean="0"/>
            </a:br>
            <a:r>
              <a:rPr lang="ru-RU" sz="2400" b="1" dirty="0" smtClean="0"/>
              <a:t>в сфере контрактной системы </a:t>
            </a:r>
            <a:endParaRPr lang="ru-RU" sz="2400" b="1" dirty="0"/>
          </a:p>
        </p:txBody>
      </p:sp>
      <p:sp>
        <p:nvSpPr>
          <p:cNvPr id="4" name="Прямоугольник 3"/>
          <p:cNvSpPr/>
          <p:nvPr/>
        </p:nvSpPr>
        <p:spPr>
          <a:xfrm>
            <a:off x="107504" y="2060848"/>
            <a:ext cx="8784976"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2000" dirty="0" smtClean="0"/>
              <a:t>Любой участник размещения заказа имеет право обжаловать действия или бездействие заказчика, если такие действия (бездействие) нарушают его права и законные</a:t>
            </a:r>
          </a:p>
        </p:txBody>
      </p:sp>
      <p:sp>
        <p:nvSpPr>
          <p:cNvPr id="6" name="Прямоугольник 5"/>
          <p:cNvSpPr/>
          <p:nvPr/>
        </p:nvSpPr>
        <p:spPr>
          <a:xfrm>
            <a:off x="107504" y="3214717"/>
            <a:ext cx="8784976"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2000" dirty="0" smtClean="0"/>
              <a:t>В главе 6 44-фз четко определена процедура и сроки обжалования результатов торгов их участниками</a:t>
            </a:r>
          </a:p>
        </p:txBody>
      </p:sp>
      <p:sp>
        <p:nvSpPr>
          <p:cNvPr id="7" name="Прямоугольник 6"/>
          <p:cNvSpPr/>
          <p:nvPr/>
        </p:nvSpPr>
        <p:spPr>
          <a:xfrm>
            <a:off x="107504" y="4077072"/>
            <a:ext cx="8784976"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2000" dirty="0" smtClean="0"/>
              <a:t>Жалоба подается в территориальное управление Федеральной антимонопольной службы, министерство экономического развития Ростовской области (если заказчик – орган местного самоуправления или муниципальное учреждение)</a:t>
            </a:r>
            <a:endParaRPr lang="ru-RU" sz="2000" dirty="0"/>
          </a:p>
        </p:txBody>
      </p:sp>
      <p:sp>
        <p:nvSpPr>
          <p:cNvPr id="9" name="Прямоугольник 8"/>
          <p:cNvSpPr/>
          <p:nvPr/>
        </p:nvSpPr>
        <p:spPr>
          <a:xfrm>
            <a:off x="107504" y="5517232"/>
            <a:ext cx="8784976"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2000" dirty="0" smtClean="0"/>
              <a:t>Жалоба подается в письменном виде с приложением документов, подтверждающих ее обоснованность, за подписью руководителя участника закупки или его представителя, действующего по доверенности. </a:t>
            </a:r>
            <a:endParaRPr lang="ru-RU" sz="2000" dirty="0"/>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1824"/>
            <a:ext cx="8229600" cy="1143000"/>
          </a:xfrm>
        </p:spPr>
        <p:txBody>
          <a:bodyPr>
            <a:normAutofit/>
          </a:bodyPr>
          <a:lstStyle/>
          <a:p>
            <a:r>
              <a:rPr lang="ru-RU" sz="2400" b="1" dirty="0" smtClean="0"/>
              <a:t>Сроки подачи жалобы</a:t>
            </a:r>
            <a:endParaRPr lang="ru-RU" sz="2400" b="1" dirty="0"/>
          </a:p>
        </p:txBody>
      </p:sp>
      <p:sp>
        <p:nvSpPr>
          <p:cNvPr id="4" name="Прямоугольник 3"/>
          <p:cNvSpPr/>
          <p:nvPr/>
        </p:nvSpPr>
        <p:spPr>
          <a:xfrm>
            <a:off x="179512" y="1702549"/>
            <a:ext cx="8784976"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t>Жалоба на положения документации о закупке может быть подана любым участником закупки до окончания установленного срока подачи заявок</a:t>
            </a:r>
            <a:endParaRPr lang="ru-RU" dirty="0"/>
          </a:p>
        </p:txBody>
      </p:sp>
      <p:sp>
        <p:nvSpPr>
          <p:cNvPr id="5" name="Прямоугольник 4"/>
          <p:cNvSpPr/>
          <p:nvPr/>
        </p:nvSpPr>
        <p:spPr>
          <a:xfrm>
            <a:off x="179512" y="2564904"/>
            <a:ext cx="7758608"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b="1" dirty="0" smtClean="0"/>
              <a:t>После окончания срока подачи заявок жалоба может быть подана не позднее чем через 10 дней </a:t>
            </a:r>
            <a:r>
              <a:rPr lang="ru-RU" dirty="0" smtClean="0"/>
              <a:t>со дня размещения на официальном сайте:</a:t>
            </a:r>
          </a:p>
          <a:p>
            <a:r>
              <a:rPr lang="ru-RU" dirty="0" smtClean="0"/>
              <a:t>- протокола рассмотрения и оценки заявок на участие в конкурсе; </a:t>
            </a:r>
          </a:p>
          <a:p>
            <a:r>
              <a:rPr lang="ru-RU" dirty="0" smtClean="0"/>
              <a:t>- протокола рассмотрения и оценки заявок на участие в запросе котировок;</a:t>
            </a:r>
          </a:p>
          <a:p>
            <a:r>
              <a:rPr lang="ru-RU" dirty="0" smtClean="0"/>
              <a:t>- протокола запроса предложений</a:t>
            </a:r>
          </a:p>
          <a:p>
            <a:r>
              <a:rPr lang="ru-RU" dirty="0" smtClean="0"/>
              <a:t>- протокола подведения результатов электронного аукциона;</a:t>
            </a:r>
          </a:p>
          <a:p>
            <a:r>
              <a:rPr lang="ru-RU" dirty="0" smtClean="0"/>
              <a:t>- протокола рассмотрения заявок на участие в электронном аукционе;</a:t>
            </a:r>
          </a:p>
          <a:p>
            <a:r>
              <a:rPr lang="ru-RU" dirty="0" smtClean="0"/>
              <a:t>- протокола проведения такого аукциона в случае признания такого аукциона несостоявшимся</a:t>
            </a:r>
            <a:endParaRPr lang="ru-RU" dirty="0"/>
          </a:p>
        </p:txBody>
      </p:sp>
      <p:sp>
        <p:nvSpPr>
          <p:cNvPr id="6" name="Прямоугольник 5"/>
          <p:cNvSpPr/>
          <p:nvPr/>
        </p:nvSpPr>
        <p:spPr>
          <a:xfrm>
            <a:off x="179512" y="5373216"/>
            <a:ext cx="7776864"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smtClean="0"/>
              <a:t>Обжалование действий оператора электронной площадки, связанных с аккредитацией участника размещения заказа на электронной площадке, допускается в течение 30 дней с момента совершения обжалуемых действий </a:t>
            </a:r>
            <a:endParaRPr lang="ru-RU" dirty="0"/>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1824"/>
            <a:ext cx="8229600" cy="1143000"/>
          </a:xfrm>
        </p:spPr>
        <p:txBody>
          <a:bodyPr>
            <a:normAutofit/>
          </a:bodyPr>
          <a:lstStyle/>
          <a:p>
            <a:r>
              <a:rPr lang="ru-RU" sz="2400" b="1" dirty="0" smtClean="0"/>
              <a:t>Рассмотрение жалобы</a:t>
            </a:r>
            <a:endParaRPr lang="ru-RU" sz="2400" b="1" dirty="0"/>
          </a:p>
        </p:txBody>
      </p:sp>
      <p:sp>
        <p:nvSpPr>
          <p:cNvPr id="4" name="Прямоугольник 3"/>
          <p:cNvSpPr/>
          <p:nvPr/>
        </p:nvSpPr>
        <p:spPr>
          <a:xfrm>
            <a:off x="179512" y="1556792"/>
            <a:ext cx="8496944"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b="1" dirty="0" smtClean="0">
                <a:solidFill>
                  <a:srgbClr val="FF0000"/>
                </a:solidFill>
              </a:rPr>
              <a:t>Жалоба не рассматривается если:</a:t>
            </a:r>
          </a:p>
          <a:p>
            <a:pPr algn="just"/>
            <a:r>
              <a:rPr lang="ru-RU" sz="2000" dirty="0" smtClean="0"/>
              <a:t>1) жалоба не соответствует требованиям, установленным ст.105 44-фз;</a:t>
            </a:r>
          </a:p>
          <a:p>
            <a:pPr algn="just"/>
            <a:r>
              <a:rPr lang="ru-RU" sz="2000" dirty="0" smtClean="0"/>
              <a:t>2) жалоба не подписана или жалоба подписана лицом, полномочия которого не подтверждены документами;</a:t>
            </a:r>
          </a:p>
          <a:p>
            <a:pPr algn="just"/>
            <a:r>
              <a:rPr lang="ru-RU" sz="2000" dirty="0" smtClean="0"/>
              <a:t>3) жалоба подана по истечении срока, предусмотренного настоя­щей статьей;</a:t>
            </a:r>
          </a:p>
          <a:p>
            <a:pPr algn="just"/>
            <a:r>
              <a:rPr lang="ru-RU" sz="2000" dirty="0" smtClean="0"/>
              <a:t>4) по жалобе на те же действия (бездействие) принято решение суда или контрольного органа в сфере закупок.</a:t>
            </a:r>
            <a:endParaRPr lang="ru-RU" sz="2000" dirty="0"/>
          </a:p>
        </p:txBody>
      </p:sp>
      <p:sp>
        <p:nvSpPr>
          <p:cNvPr id="5" name="Прямоугольник 4"/>
          <p:cNvSpPr/>
          <p:nvPr/>
        </p:nvSpPr>
        <p:spPr>
          <a:xfrm>
            <a:off x="179512" y="4366845"/>
            <a:ext cx="8496944"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dirty="0" smtClean="0"/>
              <a:t>Решение о возвращении жалобы может быть принято не позднее чем через 2 рабочих дня со дня ее поступления</a:t>
            </a:r>
            <a:endParaRPr lang="ru-RU" sz="2000" dirty="0"/>
          </a:p>
        </p:txBody>
      </p:sp>
      <p:sp>
        <p:nvSpPr>
          <p:cNvPr id="6" name="Прямоугольник 5"/>
          <p:cNvSpPr/>
          <p:nvPr/>
        </p:nvSpPr>
        <p:spPr>
          <a:xfrm>
            <a:off x="197768" y="5373216"/>
            <a:ext cx="8478688"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dirty="0" smtClean="0"/>
              <a:t>Рассмотрение жалобы и возражений на нее по существу осуществляется в сроки не более 5 рабочих дней со дня поступления</a:t>
            </a:r>
            <a:endParaRPr lang="ru-RU" sz="2000" dirty="0"/>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052736"/>
            <a:ext cx="9144000" cy="1143000"/>
          </a:xfrm>
        </p:spPr>
        <p:txBody>
          <a:bodyPr>
            <a:noAutofit/>
          </a:bodyPr>
          <a:lstStyle/>
          <a:p>
            <a:r>
              <a:rPr lang="ru-RU" sz="2400" b="1" dirty="0" smtClean="0"/>
              <a:t>Самые распространенные нарушения при размещении заказов</a:t>
            </a:r>
            <a:endParaRPr lang="ru-RU" sz="2400" dirty="0"/>
          </a:p>
        </p:txBody>
      </p:sp>
      <p:sp>
        <p:nvSpPr>
          <p:cNvPr id="4" name="Прямоугольник 3"/>
          <p:cNvSpPr/>
          <p:nvPr/>
        </p:nvSpPr>
        <p:spPr>
          <a:xfrm>
            <a:off x="323528" y="2276872"/>
            <a:ext cx="8496944"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ru-RU" sz="2000" b="1" dirty="0" smtClean="0"/>
              <a:t>Незаконный отказ </a:t>
            </a:r>
            <a:r>
              <a:rPr lang="ru-RU" sz="2000" dirty="0" smtClean="0"/>
              <a:t>в допуске к участию в торгах</a:t>
            </a:r>
            <a:endParaRPr lang="ru-RU" sz="2000" dirty="0"/>
          </a:p>
        </p:txBody>
      </p:sp>
      <p:sp>
        <p:nvSpPr>
          <p:cNvPr id="5" name="Прямоугольник 4"/>
          <p:cNvSpPr/>
          <p:nvPr/>
        </p:nvSpPr>
        <p:spPr>
          <a:xfrm>
            <a:off x="323528" y="2996952"/>
            <a:ext cx="8496944" cy="7078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ru-RU" sz="2000" dirty="0" smtClean="0"/>
              <a:t>Формирование требований к конкурсной документации,</a:t>
            </a:r>
          </a:p>
          <a:p>
            <a:pPr algn="ctr"/>
            <a:r>
              <a:rPr lang="ru-RU" sz="2000" dirty="0" smtClean="0"/>
              <a:t>которые приводят к </a:t>
            </a:r>
            <a:r>
              <a:rPr lang="ru-RU" sz="2000" b="1" dirty="0" smtClean="0"/>
              <a:t>ограничению количества участников</a:t>
            </a:r>
            <a:endParaRPr lang="ru-RU" sz="2000" dirty="0"/>
          </a:p>
        </p:txBody>
      </p:sp>
      <p:sp>
        <p:nvSpPr>
          <p:cNvPr id="6" name="Прямоугольник 5"/>
          <p:cNvSpPr/>
          <p:nvPr/>
        </p:nvSpPr>
        <p:spPr>
          <a:xfrm>
            <a:off x="323528" y="4017258"/>
            <a:ext cx="8496944"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ru-RU" sz="2000" b="1" dirty="0" smtClean="0"/>
              <a:t>Включение </a:t>
            </a:r>
            <a:r>
              <a:rPr lang="ru-RU" sz="2000" dirty="0" smtClean="0"/>
              <a:t>заказчиками в конкурсную и аукционную документацию дополнительных требований к участникам размещения заказа, </a:t>
            </a:r>
          </a:p>
          <a:p>
            <a:pPr algn="ctr"/>
            <a:r>
              <a:rPr lang="ru-RU" sz="2000" dirty="0" smtClean="0"/>
              <a:t>в т.ч. </a:t>
            </a:r>
            <a:r>
              <a:rPr lang="ru-RU" sz="2000" b="1" dirty="0" smtClean="0"/>
              <a:t>сведений и документов, не предусмотренных законодательством</a:t>
            </a:r>
            <a:endParaRPr lang="ru-RU" sz="2000" dirty="0"/>
          </a:p>
        </p:txBody>
      </p:sp>
    </p:spTree>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45840"/>
            <a:ext cx="8229600" cy="1143000"/>
          </a:xfrm>
        </p:spPr>
        <p:txBody>
          <a:bodyPr>
            <a:noAutofit/>
          </a:bodyPr>
          <a:lstStyle/>
          <a:p>
            <a:r>
              <a:rPr lang="ru-RU" sz="2400" b="1" dirty="0" smtClean="0"/>
              <a:t>Защита интересов участников торгов в судах</a:t>
            </a:r>
            <a:endParaRPr lang="ru-RU" sz="2400" b="1" dirty="0"/>
          </a:p>
        </p:txBody>
      </p:sp>
      <p:sp>
        <p:nvSpPr>
          <p:cNvPr id="5" name="Прямоугольник 4"/>
          <p:cNvSpPr/>
          <p:nvPr/>
        </p:nvSpPr>
        <p:spPr>
          <a:xfrm>
            <a:off x="899592" y="1844824"/>
            <a:ext cx="7308304"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ru-RU" sz="2000" b="1" dirty="0" smtClean="0"/>
              <a:t>Решение или предписание комиссии антимонопольного органа может быть обжаловано в судебном порядке в течение трех месяцев со дня принятия решения или выдачи предписания</a:t>
            </a:r>
            <a:endParaRPr lang="ru-RU" sz="2000" b="1" dirty="0"/>
          </a:p>
        </p:txBody>
      </p:sp>
      <p:sp>
        <p:nvSpPr>
          <p:cNvPr id="91137" name="Rectangle 1"/>
          <p:cNvSpPr>
            <a:spLocks noChangeArrowheads="1"/>
          </p:cNvSpPr>
          <p:nvPr/>
        </p:nvSpPr>
        <p:spPr bwMode="auto">
          <a:xfrm>
            <a:off x="323528" y="3140968"/>
            <a:ext cx="8568952" cy="286232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ea typeface="Calibri" pitchFamily="34" charset="0"/>
                <a:cs typeface="Times New Roman" pitchFamily="18" charset="0"/>
              </a:rPr>
              <a:t>Основания для признания торгов недействительными</a:t>
            </a:r>
            <a:endParaRPr kumimoji="0" lang="ru-RU" b="0" i="0" u="none" strike="noStrike" cap="none" normalizeH="0" baseline="0" dirty="0" smtClean="0">
              <a:ln>
                <a:noFill/>
              </a:ln>
              <a:solidFill>
                <a:schemeClr val="tx1"/>
              </a:solidFill>
              <a:effectLst/>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ea typeface="Calibri" pitchFamily="34" charset="0"/>
                <a:cs typeface="Times New Roman" pitchFamily="18" charset="0"/>
              </a:rPr>
              <a:t>- нарушение предусмотренных положений о размещении заказа;</a:t>
            </a:r>
            <a:endParaRPr kumimoji="0" lang="ru-RU" b="0" i="0" u="none" strike="noStrike" cap="none" normalizeH="0" baseline="0" dirty="0" smtClean="0">
              <a:ln>
                <a:noFill/>
              </a:ln>
              <a:solidFill>
                <a:schemeClr val="tx1"/>
              </a:solidFill>
              <a:effectLst/>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ea typeface="Calibri" pitchFamily="34" charset="0"/>
                <a:cs typeface="Times New Roman" pitchFamily="18" charset="0"/>
              </a:rPr>
              <a:t>- допуск к участию в торгах участника размещения заказа, который не может быть допущен к участию в торгах;</a:t>
            </a:r>
            <a:endParaRPr kumimoji="0" lang="ru-RU" b="0" i="0" u="none" strike="noStrike" cap="none" normalizeH="0" baseline="0" dirty="0" smtClean="0">
              <a:ln>
                <a:noFill/>
              </a:ln>
              <a:solidFill>
                <a:schemeClr val="tx1"/>
              </a:solidFill>
              <a:effectLst/>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ea typeface="Calibri" pitchFamily="34" charset="0"/>
                <a:cs typeface="Times New Roman" pitchFamily="18" charset="0"/>
              </a:rPr>
              <a:t>- при проведении конкурса/аукциона/</a:t>
            </a:r>
            <a:r>
              <a:rPr kumimoji="0" lang="ru-RU" b="0" i="0" u="none" strike="noStrike" cap="none" normalizeH="0" baseline="0" dirty="0" err="1" smtClean="0">
                <a:ln>
                  <a:noFill/>
                </a:ln>
                <a:solidFill>
                  <a:schemeClr val="tx1"/>
                </a:solidFill>
                <a:effectLst/>
                <a:ea typeface="Calibri" pitchFamily="34" charset="0"/>
                <a:cs typeface="Times New Roman" pitchFamily="18" charset="0"/>
              </a:rPr>
              <a:t>аукциона</a:t>
            </a:r>
            <a:r>
              <a:rPr kumimoji="0" lang="ru-RU" b="0" i="0" u="none" strike="noStrike" cap="none" normalizeH="0" baseline="0" dirty="0" smtClean="0">
                <a:ln>
                  <a:noFill/>
                </a:ln>
                <a:solidFill>
                  <a:schemeClr val="tx1"/>
                </a:solidFill>
                <a:effectLst/>
                <a:ea typeface="Calibri" pitchFamily="34" charset="0"/>
                <a:cs typeface="Times New Roman" pitchFamily="18" charset="0"/>
              </a:rPr>
              <a:t> в электронной форме проведение переговоров заказчиком, уполномоченным органом, специализированной организацией или конкурсной комиссией/аукционной комиссией с участником конкурса/аукциона;</a:t>
            </a:r>
            <a:endParaRPr kumimoji="0" lang="ru-RU" b="0" i="0" u="none" strike="noStrike" cap="none" normalizeH="0" baseline="0" dirty="0" smtClean="0">
              <a:ln>
                <a:noFill/>
              </a:ln>
              <a:solidFill>
                <a:schemeClr val="tx1"/>
              </a:solidFill>
              <a:effectLst/>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ea typeface="Calibri" pitchFamily="34" charset="0"/>
                <a:cs typeface="Times New Roman" pitchFamily="18" charset="0"/>
              </a:rPr>
              <a:t>- нарушение порядка предоставления конкурсной документации, документации об аукционе, документации об аукционе в электронной форме.</a:t>
            </a:r>
            <a:endParaRPr kumimoji="0" lang="ru-RU" b="0" i="0" u="none" strike="noStrike" cap="none" normalizeH="0" baseline="0" dirty="0" smtClean="0">
              <a:ln>
                <a:noFill/>
              </a:ln>
              <a:solidFill>
                <a:schemeClr val="tx1"/>
              </a:solidFill>
              <a:effectLst/>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6856" y="2132856"/>
            <a:ext cx="8229600" cy="2304256"/>
          </a:xfrm>
        </p:spPr>
        <p:txBody>
          <a:bodyPr>
            <a:normAutofit/>
          </a:bodyPr>
          <a:lstStyle/>
          <a:p>
            <a:r>
              <a:rPr lang="ru-RU" sz="2700" b="1" cap="all" dirty="0" smtClean="0"/>
              <a:t>11. </a:t>
            </a:r>
            <a:r>
              <a:rPr lang="ru-RU" sz="2700" b="1" dirty="0" smtClean="0"/>
              <a:t>Принципиальные изменения в системе мониторинга, аудита и контроля </a:t>
            </a:r>
            <a:r>
              <a:rPr lang="ru-RU" sz="2700" b="1" dirty="0" err="1" smtClean="0"/>
              <a:t>госзакупок</a:t>
            </a:r>
            <a:r>
              <a:rPr lang="ru-RU" sz="2700" b="1" dirty="0" smtClean="0"/>
              <a:t> с 01.01.2016 г. Контроль ФАС России. Общественный контроль. Ведомственный контроль в сфере закупок для федеральных нужд</a:t>
            </a:r>
            <a:endParaRPr lang="ru-RU" sz="2700" b="1" cap="all" dirty="0"/>
          </a:p>
        </p:txBody>
      </p:sp>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052736"/>
            <a:ext cx="8229600" cy="1143000"/>
          </a:xfrm>
        </p:spPr>
        <p:txBody>
          <a:bodyPr>
            <a:normAutofit/>
          </a:bodyPr>
          <a:lstStyle/>
          <a:p>
            <a:r>
              <a:rPr lang="ru-RU" sz="2400" b="1" dirty="0" smtClean="0"/>
              <a:t>Изменения в сфере закупок с 2016 г.</a:t>
            </a:r>
            <a:endParaRPr lang="ru-RU" sz="2400" b="1" dirty="0"/>
          </a:p>
        </p:txBody>
      </p:sp>
      <p:pic>
        <p:nvPicPr>
          <p:cNvPr id="4" name="госзакупки.mp4">
            <a:hlinkClick r:id="" action="ppaction://media"/>
          </p:cNvPr>
          <p:cNvPicPr>
            <a:picLocks noRot="1" noChangeAspect="1"/>
          </p:cNvPicPr>
          <p:nvPr>
            <a:videoFile r:link="rId1"/>
          </p:nvPr>
        </p:nvPicPr>
        <p:blipFill>
          <a:blip r:embed="rId3" cstate="print"/>
          <a:stretch>
            <a:fillRect/>
          </a:stretch>
        </p:blipFill>
        <p:spPr>
          <a:xfrm>
            <a:off x="1763688" y="2204864"/>
            <a:ext cx="5740896" cy="322925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2000"/>
                                        <p:tgtEl>
                                          <p:spTgt spid="2"/>
                                        </p:tgtEl>
                                      </p:cBhvr>
                                    </p:animEffect>
                                    <p:set>
                                      <p:cBhvr>
                                        <p:cTn id="14"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4"/>
                                        </p:tgtEl>
                                      </p:cBhvr>
                                    </p:cmd>
                                  </p:childTnLst>
                                </p:cTn>
                              </p:par>
                            </p:childTnLst>
                          </p:cTn>
                        </p:par>
                      </p:childTnLst>
                    </p:cTn>
                  </p:par>
                </p:childTnLst>
              </p:cTn>
              <p:nextCondLst>
                <p:cond evt="onClick" delay="0">
                  <p:tgtEl>
                    <p:spTgt spid="4"/>
                  </p:tgtEl>
                </p:cond>
              </p:nextCondLst>
            </p:seq>
            <p:video>
              <p:cMediaNode>
                <p:cTn id="20"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2" grpId="0"/>
      <p:bldP spid="2" grpId="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01824"/>
            <a:ext cx="8229600" cy="1143000"/>
          </a:xfrm>
        </p:spPr>
        <p:txBody>
          <a:bodyPr>
            <a:normAutofit/>
          </a:bodyPr>
          <a:lstStyle/>
          <a:p>
            <a:r>
              <a:rPr lang="ru-RU" sz="2400" b="1" dirty="0" smtClean="0"/>
              <a:t>Изменения в законодательстве</a:t>
            </a:r>
            <a:endParaRPr lang="ru-RU" sz="2400" b="1" dirty="0"/>
          </a:p>
        </p:txBody>
      </p:sp>
      <p:sp>
        <p:nvSpPr>
          <p:cNvPr id="100353" name="Rectangle 1"/>
          <p:cNvSpPr>
            <a:spLocks noChangeArrowheads="1"/>
          </p:cNvSpPr>
          <p:nvPr/>
        </p:nvSpPr>
        <p:spPr bwMode="auto">
          <a:xfrm>
            <a:off x="0" y="1556792"/>
            <a:ext cx="9144000" cy="70788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algn="ctr"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bg1"/>
                </a:solidFill>
                <a:effectLst/>
                <a:ea typeface="Calibri" pitchFamily="34" charset="0"/>
                <a:cs typeface="Times New Roman" pitchFamily="18" charset="0"/>
              </a:rPr>
              <a:t>1. Введены в эксплуатацию Единая информационная система в сфере закупок и официальный сайт Единой информационной системы</a:t>
            </a:r>
            <a:endParaRPr kumimoji="0" lang="ru-RU" sz="2800" b="0" i="0" u="none" strike="noStrike" cap="none" normalizeH="0" baseline="0" dirty="0" smtClean="0">
              <a:ln>
                <a:noFill/>
              </a:ln>
              <a:solidFill>
                <a:schemeClr val="bg1"/>
              </a:solidFill>
              <a:effectLst/>
              <a:cs typeface="Arial" pitchFamily="34" charset="0"/>
            </a:endParaRPr>
          </a:p>
        </p:txBody>
      </p:sp>
      <p:sp>
        <p:nvSpPr>
          <p:cNvPr id="5" name="Прямоугольник 4"/>
          <p:cNvSpPr/>
          <p:nvPr/>
        </p:nvSpPr>
        <p:spPr>
          <a:xfrm>
            <a:off x="323528" y="2488828"/>
            <a:ext cx="8496944" cy="3416320"/>
          </a:xfrm>
          <a:prstGeom prst="rect">
            <a:avLst/>
          </a:prstGeom>
        </p:spPr>
        <p:txBody>
          <a:bodyPr wrap="square">
            <a:spAutoFit/>
          </a:bodyPr>
          <a:lstStyle/>
          <a:p>
            <a:pPr algn="just"/>
            <a:r>
              <a:rPr lang="ru-RU" dirty="0" smtClean="0"/>
              <a:t>ЕИС содержит большие объёмы информации в сфере закупок, виды которой предусмотрены частью 3 статьи 4 Федерального закона от 05.04.2013 г. № 44-ФЗ «О контрактной системе в сфере закупок товаров, работ, услуг для обеспечения государственных и муниципальных нужд». При этом информация и документы, размещаемые в ЕИС, в большинстве случаев формируются в структурированном виде в целях проведения  технологическими средствами ЕИС  их автоматической форматно-логической проверки, а также их  проверки на предмет соответствия действующему законодательству.</a:t>
            </a:r>
          </a:p>
          <a:p>
            <a:pPr algn="just"/>
            <a:r>
              <a:rPr lang="ru-RU" dirty="0" smtClean="0"/>
              <a:t>Соответственно, возрастают объёмы работы у различных специалистов в сфере закупок по размещению указанной структурированной информации и риски привлечения к административной ответственности за </a:t>
            </a:r>
            <a:r>
              <a:rPr lang="ru-RU" dirty="0" err="1" smtClean="0"/>
              <a:t>неразмещение</a:t>
            </a:r>
            <a:r>
              <a:rPr lang="ru-RU" dirty="0" smtClean="0"/>
              <a:t> (нарушение сроков размещения) данной информации.</a:t>
            </a:r>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01824"/>
            <a:ext cx="8229600" cy="1143000"/>
          </a:xfrm>
        </p:spPr>
        <p:txBody>
          <a:bodyPr>
            <a:normAutofit/>
          </a:bodyPr>
          <a:lstStyle/>
          <a:p>
            <a:r>
              <a:rPr lang="ru-RU" sz="2400" b="1" dirty="0" smtClean="0"/>
              <a:t>Изменения в законодательстве</a:t>
            </a:r>
            <a:endParaRPr lang="ru-RU" sz="2400" b="1" dirty="0"/>
          </a:p>
        </p:txBody>
      </p:sp>
      <p:sp>
        <p:nvSpPr>
          <p:cNvPr id="3" name="Rectangle 1"/>
          <p:cNvSpPr>
            <a:spLocks noChangeArrowheads="1"/>
          </p:cNvSpPr>
          <p:nvPr/>
        </p:nvSpPr>
        <p:spPr bwMode="auto">
          <a:xfrm>
            <a:off x="0" y="1556792"/>
            <a:ext cx="9144000" cy="70788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ru-RU" sz="2000" i="1" dirty="0" smtClean="0"/>
              <a:t>2. Продление антикризисных мер </a:t>
            </a:r>
          </a:p>
          <a:p>
            <a:pPr algn="ctr"/>
            <a:r>
              <a:rPr lang="ru-RU" sz="2000" i="1" dirty="0" smtClean="0"/>
              <a:t>в сфере государственных и муниципальных закупок</a:t>
            </a:r>
            <a:endParaRPr lang="ru-RU" sz="2000" dirty="0"/>
          </a:p>
        </p:txBody>
      </p:sp>
      <p:sp>
        <p:nvSpPr>
          <p:cNvPr id="4" name="Прямоугольник 3"/>
          <p:cNvSpPr/>
          <p:nvPr/>
        </p:nvSpPr>
        <p:spPr>
          <a:xfrm>
            <a:off x="323528" y="2564904"/>
            <a:ext cx="8496944" cy="3693319"/>
          </a:xfrm>
          <a:prstGeom prst="rect">
            <a:avLst/>
          </a:prstGeom>
        </p:spPr>
        <p:txBody>
          <a:bodyPr wrap="square">
            <a:spAutoFit/>
          </a:bodyPr>
          <a:lstStyle/>
          <a:p>
            <a:pPr algn="just"/>
            <a:r>
              <a:rPr lang="ru-RU" dirty="0" smtClean="0"/>
              <a:t>1. Допускается в 2016 г. в  случаях, установленных Правительством РФ, предоставление заказчиком поставщику (подрядчику, исполнителю) отсрочки уплаты неустоек и (или) осуществление списания начисленных сумм неустоек, а также изменение по соглашению сторон срока исполнения контракта и (или) цены контракта (часть 6.1 статьи 34, часть 1.1 статьи 95 Закона № 44-ФЗ);</a:t>
            </a:r>
          </a:p>
          <a:p>
            <a:pPr algn="just"/>
            <a:r>
              <a:rPr lang="ru-RU" dirty="0" smtClean="0"/>
              <a:t>2. Правительство РФ вправе определить  случаи и условия, при которых в 2016 г. заказчик вправе не устанавливать требование обеспечения исполнения контракта в документации о закупке (часть 2.1 статьи 96 Закона № 44-ФЗ о контрактной системе);</a:t>
            </a:r>
          </a:p>
          <a:p>
            <a:pPr algn="just"/>
            <a:r>
              <a:rPr lang="ru-RU" dirty="0" smtClean="0"/>
              <a:t>3. Заказчик обязан в 2016 г. осуществлять реструктуризацию задолженности коммерческих банков в связи с предъявлением требований к исполнению банковских гарантий, предоставленных в качестве обеспечения исполнения контракта (часть 11 статьи 96 Закона № 44-ФЗ о контрактной системе).</a:t>
            </a:r>
            <a:endParaRPr lang="ru-RU"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1143000"/>
          </a:xfrm>
        </p:spPr>
        <p:txBody>
          <a:bodyPr>
            <a:noAutofit/>
          </a:bodyPr>
          <a:lstStyle/>
          <a:p>
            <a:r>
              <a:rPr lang="ru-RU" sz="2400" b="1" dirty="0" smtClean="0"/>
              <a:t>Состав извещения об осуществлении закупки</a:t>
            </a:r>
            <a:endParaRPr lang="ru-RU" sz="2400" b="1" dirty="0"/>
          </a:p>
        </p:txBody>
      </p:sp>
      <p:sp>
        <p:nvSpPr>
          <p:cNvPr id="1025" name="Rectangle 1"/>
          <p:cNvSpPr>
            <a:spLocks noChangeArrowheads="1"/>
          </p:cNvSpPr>
          <p:nvPr/>
        </p:nvSpPr>
        <p:spPr bwMode="auto">
          <a:xfrm>
            <a:off x="0" y="1508586"/>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1) наименование, место нахождения, почтовый адрес, адрес электронной почты, номер контактного телефона, ответственное должностное лицо заказчика, специализированной организации;</a:t>
            </a:r>
            <a:endParaRPr kumimoji="0" lang="ru-RU" sz="1600" b="0" i="0" u="none" strike="noStrike" cap="none" normalizeH="0" baseline="0" dirty="0" smtClean="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2) краткое изложение условий контракта, содержащее наименование и описание объекта закупки с учетом требований, предусмотренных ст. 33</a:t>
            </a:r>
            <a:r>
              <a:rPr kumimoji="0" lang="ru-RU" sz="1600" b="0" i="0" u="none" strike="noStrike" cap="none" normalizeH="0" dirty="0" smtClean="0">
                <a:ln>
                  <a:noFill/>
                </a:ln>
                <a:solidFill>
                  <a:schemeClr val="tx1"/>
                </a:solidFill>
                <a:effectLst/>
                <a:ea typeface="Calibri" pitchFamily="34" charset="0"/>
                <a:cs typeface="Times New Roman" pitchFamily="18" charset="0"/>
              </a:rPr>
              <a:t> ФЗ-44</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 информацию о количестве и месте доставки товара, являющегося предметом контракта, месте выполнения работы или оказания услуги, являющихся предметом контракта, а также сроки поставки товара или завершения работы либо график оказания услуг, начальная (максимальная) цена контракта, источник финансирования;</a:t>
            </a:r>
            <a:endParaRPr kumimoji="0" lang="ru-RU" sz="1600" b="0" i="0" u="none" strike="noStrike" cap="none" normalizeH="0" baseline="0" dirty="0" smtClean="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3) идентификационный код закупки (вступает в силу с 1 января 2017 г.);</a:t>
            </a:r>
            <a:endParaRPr kumimoji="0" lang="ru-RU" sz="1600" b="0" i="0" u="none" strike="noStrike" cap="none" normalizeH="0" baseline="0" dirty="0" smtClean="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4) ограничение участия в определении поставщика (подрядчика, исполнителя), установленное в соответствии с настоящим Федеральным законом;</a:t>
            </a:r>
            <a:endParaRPr kumimoji="0" lang="ru-RU" sz="1600" b="0" i="0" u="none" strike="noStrike" cap="none" normalizeH="0" baseline="0" dirty="0" smtClean="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5) используемый способ определения поставщика (подрядчика, исполнителя);</a:t>
            </a:r>
            <a:endParaRPr kumimoji="0" lang="ru-RU" sz="1600" b="0" i="0" u="none" strike="noStrike" cap="none" normalizeH="0" baseline="0" dirty="0" smtClean="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6) срок, место и порядок подачи заявок участников закупки;</a:t>
            </a:r>
            <a:endParaRPr kumimoji="0" lang="ru-RU" sz="1600" b="0" i="0" u="none" strike="noStrike" cap="none" normalizeH="0" baseline="0" dirty="0" smtClean="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7) размер и порядок внесения денежных средств в качестве обеспечения заявок на участие в закупке, а также условия банковской гарантии (если такой способ обеспечения заявок применим в соответствии с настоящим Федеральным законом);</a:t>
            </a:r>
            <a:endParaRPr kumimoji="0" lang="ru-RU" sz="1600" b="0" i="0" u="none" strike="noStrike" cap="none" normalizeH="0" baseline="0" dirty="0" smtClean="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8) размер обеспечения исполнения контракта, порядок предоставления такого обеспечения, требования к такому обеспечению (если установление требования обеспечения исполнения контракта предусмотрено ст.</a:t>
            </a:r>
            <a:r>
              <a:rPr kumimoji="0" lang="ru-RU" sz="1600" b="0" i="0" u="none" strike="noStrike" cap="none" normalizeH="0" dirty="0" smtClean="0">
                <a:ln>
                  <a:noFill/>
                </a:ln>
                <a:solidFill>
                  <a:schemeClr val="tx1"/>
                </a:solidFill>
                <a:effectLst/>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96</a:t>
            </a:r>
            <a:r>
              <a:rPr kumimoji="0" lang="ru-RU" sz="1600" b="0" i="0" u="none" strike="noStrike" cap="none" normalizeH="0" dirty="0" smtClean="0">
                <a:ln>
                  <a:noFill/>
                </a:ln>
                <a:solidFill>
                  <a:schemeClr val="tx1"/>
                </a:solidFill>
                <a:effectLst/>
                <a:ea typeface="Calibri" pitchFamily="34" charset="0"/>
                <a:cs typeface="Times New Roman" pitchFamily="18" charset="0"/>
              </a:rPr>
              <a:t> ФЗ-44</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 а также информация о банковском сопровождении контракта в соответствии со ст. 35</a:t>
            </a:r>
            <a:r>
              <a:rPr kumimoji="0" lang="ru-RU" sz="1600" b="0" i="0" u="none" strike="noStrike" cap="none" normalizeH="0" dirty="0" smtClean="0">
                <a:ln>
                  <a:noFill/>
                </a:ln>
                <a:solidFill>
                  <a:schemeClr val="tx1"/>
                </a:solidFill>
                <a:effectLst/>
                <a:ea typeface="Calibri" pitchFamily="34" charset="0"/>
                <a:cs typeface="Times New Roman" pitchFamily="18" charset="0"/>
              </a:rPr>
              <a:t> ФЗ-44</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endParaRPr>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8229600" cy="1143000"/>
          </a:xfrm>
        </p:spPr>
        <p:txBody>
          <a:bodyPr>
            <a:normAutofit/>
          </a:bodyPr>
          <a:lstStyle/>
          <a:p>
            <a:r>
              <a:rPr lang="ru-RU" sz="2400" b="1" dirty="0" smtClean="0"/>
              <a:t>Изменения в законодательстве</a:t>
            </a:r>
            <a:endParaRPr lang="ru-RU" sz="2400" b="1" dirty="0"/>
          </a:p>
        </p:txBody>
      </p:sp>
      <p:sp>
        <p:nvSpPr>
          <p:cNvPr id="3" name="Rectangle 1"/>
          <p:cNvSpPr>
            <a:spLocks noChangeArrowheads="1"/>
          </p:cNvSpPr>
          <p:nvPr/>
        </p:nvSpPr>
        <p:spPr bwMode="auto">
          <a:xfrm>
            <a:off x="0" y="2060848"/>
            <a:ext cx="9144000" cy="101566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ru-RU" sz="2000" i="1" dirty="0" smtClean="0"/>
              <a:t>3. Применение новых классификаторов продукции по видам экономической деятельности и видов экономической деятельности при планировании и осуществлении закупок товаров, работ, услуг</a:t>
            </a:r>
            <a:endParaRPr lang="ru-RU" sz="2000" dirty="0"/>
          </a:p>
        </p:txBody>
      </p:sp>
      <p:sp>
        <p:nvSpPr>
          <p:cNvPr id="4" name="Прямоугольник 3"/>
          <p:cNvSpPr/>
          <p:nvPr/>
        </p:nvSpPr>
        <p:spPr>
          <a:xfrm>
            <a:off x="35496" y="3212976"/>
            <a:ext cx="9108504" cy="1754326"/>
          </a:xfrm>
          <a:prstGeom prst="rect">
            <a:avLst/>
          </a:prstGeom>
        </p:spPr>
        <p:txBody>
          <a:bodyPr wrap="square">
            <a:spAutoFit/>
          </a:bodyPr>
          <a:lstStyle/>
          <a:p>
            <a:r>
              <a:rPr lang="ru-RU" dirty="0" smtClean="0"/>
              <a:t>В связи с этим работники контрактных служб, контрактные управляющие обязаны применять новые классификаторы ОКПД2 и ОКВЭД2 при планировании и осуществлении закупок в тех случаях, когда это определено соответствующими подзаконными актами.</a:t>
            </a:r>
          </a:p>
          <a:p>
            <a:r>
              <a:rPr lang="ru-RU" dirty="0" smtClean="0"/>
              <a:t>Классификаторы ОКПД2 и ОКВЭД2 с удобным поиском информации доступны по ссылкам:</a:t>
            </a:r>
          </a:p>
          <a:p>
            <a:r>
              <a:rPr lang="ru-RU" dirty="0" smtClean="0"/>
              <a:t>ОКПД2 — см.: http://help-tender.ru/Okpd2.asp</a:t>
            </a:r>
          </a:p>
          <a:p>
            <a:r>
              <a:rPr lang="ru-RU" dirty="0" smtClean="0"/>
              <a:t>ОКВЭД2 — см.:  http://help-tender.ru/Okved2.asp</a:t>
            </a:r>
            <a:endParaRPr lang="ru-RU" dirty="0"/>
          </a:p>
        </p:txBody>
      </p:sp>
      <p:sp>
        <p:nvSpPr>
          <p:cNvPr id="5" name="Rectangle 1"/>
          <p:cNvSpPr>
            <a:spLocks noChangeArrowheads="1"/>
          </p:cNvSpPr>
          <p:nvPr/>
        </p:nvSpPr>
        <p:spPr bwMode="auto">
          <a:xfrm>
            <a:off x="0" y="5229200"/>
            <a:ext cx="9144000" cy="101566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ru-RU" sz="2000" i="1" dirty="0" smtClean="0"/>
              <a:t>4. Появление нового обоснования закупки у единственного поставщика – закупка за счет финансовых средств, выделенных на </a:t>
            </a:r>
            <a:r>
              <a:rPr lang="ru-RU" sz="2000" i="1" dirty="0" err="1" smtClean="0"/>
              <a:t>оперативно-разыскную</a:t>
            </a:r>
            <a:r>
              <a:rPr lang="ru-RU" sz="2000" i="1" dirty="0" smtClean="0"/>
              <a:t> деятельность</a:t>
            </a:r>
            <a:endParaRPr lang="ru-RU" sz="2000" dirty="0"/>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01824"/>
            <a:ext cx="8229600" cy="1143000"/>
          </a:xfrm>
        </p:spPr>
        <p:txBody>
          <a:bodyPr>
            <a:normAutofit/>
          </a:bodyPr>
          <a:lstStyle/>
          <a:p>
            <a:r>
              <a:rPr lang="ru-RU" sz="2400" b="1" dirty="0" smtClean="0"/>
              <a:t>Изменения в законодательстве</a:t>
            </a:r>
            <a:endParaRPr lang="ru-RU" sz="2400" b="1" dirty="0"/>
          </a:p>
        </p:txBody>
      </p:sp>
      <p:sp>
        <p:nvSpPr>
          <p:cNvPr id="5" name="Rectangle 1"/>
          <p:cNvSpPr>
            <a:spLocks noChangeArrowheads="1"/>
          </p:cNvSpPr>
          <p:nvPr/>
        </p:nvSpPr>
        <p:spPr bwMode="auto">
          <a:xfrm>
            <a:off x="0" y="1556792"/>
            <a:ext cx="9144000" cy="70788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ru-RU" sz="2000" i="1" dirty="0" smtClean="0"/>
              <a:t>5. Изменения в порядок установления запретов и ограничений </a:t>
            </a:r>
          </a:p>
          <a:p>
            <a:pPr algn="ctr"/>
            <a:r>
              <a:rPr lang="ru-RU" sz="2000" i="1" dirty="0" smtClean="0"/>
              <a:t>на допуск товаров, происходящих из иностранных государств</a:t>
            </a:r>
            <a:endParaRPr lang="ru-RU" sz="2000" dirty="0" smtClean="0"/>
          </a:p>
        </p:txBody>
      </p:sp>
      <p:sp>
        <p:nvSpPr>
          <p:cNvPr id="6" name="Прямоугольник 5"/>
          <p:cNvSpPr/>
          <p:nvPr/>
        </p:nvSpPr>
        <p:spPr>
          <a:xfrm>
            <a:off x="251520" y="2361069"/>
            <a:ext cx="8568952" cy="3693319"/>
          </a:xfrm>
          <a:prstGeom prst="rect">
            <a:avLst/>
          </a:prstGeom>
        </p:spPr>
        <p:txBody>
          <a:bodyPr wrap="square">
            <a:spAutoFit/>
          </a:bodyPr>
          <a:lstStyle/>
          <a:p>
            <a:pPr algn="just"/>
            <a:r>
              <a:rPr lang="ru-RU" b="1" dirty="0" smtClean="0"/>
              <a:t>1-е изменение </a:t>
            </a:r>
            <a:r>
              <a:rPr lang="ru-RU" dirty="0" smtClean="0"/>
              <a:t>– вводится обязанность по размещению в единой информационной системе обоснования невозможности соблюдения запрета или ограничений на допуск;</a:t>
            </a:r>
          </a:p>
          <a:p>
            <a:pPr algn="just"/>
            <a:r>
              <a:rPr lang="ru-RU" b="1" dirty="0" smtClean="0"/>
              <a:t>2-е изменение </a:t>
            </a:r>
            <a:r>
              <a:rPr lang="ru-RU" dirty="0" smtClean="0"/>
              <a:t>— устанавливается запрет на выполнение работ, оказания услуг для обеспечения государственных и муниципальных нужд хозяйствующими субъектами из Турецкой Республики;</a:t>
            </a:r>
          </a:p>
          <a:p>
            <a:pPr algn="just"/>
            <a:r>
              <a:rPr lang="ru-RU" b="1" dirty="0" smtClean="0"/>
              <a:t>3-е изменение </a:t>
            </a:r>
            <a:r>
              <a:rPr lang="ru-RU" dirty="0" smtClean="0"/>
              <a:t>– изменяется порядок закупок продукции для нужд обороны страны и безопасности государства;</a:t>
            </a:r>
          </a:p>
          <a:p>
            <a:pPr algn="just"/>
            <a:r>
              <a:rPr lang="ru-RU" b="1" dirty="0" smtClean="0"/>
              <a:t>4-е изменение </a:t>
            </a:r>
            <a:r>
              <a:rPr lang="ru-RU" dirty="0" smtClean="0"/>
              <a:t>— изменяются условия допуска товаров, происходящих из иностранных государств, для целей осуществления закупок  для обеспечения государственных и муниципальных нужд;</a:t>
            </a:r>
          </a:p>
          <a:p>
            <a:pPr algn="just"/>
            <a:r>
              <a:rPr lang="ru-RU" b="1" dirty="0" smtClean="0"/>
              <a:t>5-е изменение </a:t>
            </a:r>
            <a:r>
              <a:rPr lang="ru-RU" dirty="0" smtClean="0"/>
              <a:t>— устанавливается запрет на закупку для обеспечения государственных и муниципальных нужд иностранного программного обеспечения.</a:t>
            </a:r>
            <a:endParaRPr lang="ru-RU" dirty="0"/>
          </a:p>
        </p:txBody>
      </p:sp>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01824"/>
            <a:ext cx="8229600" cy="1143000"/>
          </a:xfrm>
        </p:spPr>
        <p:txBody>
          <a:bodyPr>
            <a:normAutofit/>
          </a:bodyPr>
          <a:lstStyle/>
          <a:p>
            <a:r>
              <a:rPr lang="ru-RU" sz="2400" b="1" dirty="0" smtClean="0"/>
              <a:t>Изменения в законодательстве</a:t>
            </a:r>
            <a:endParaRPr lang="ru-RU" sz="2400" b="1" dirty="0"/>
          </a:p>
        </p:txBody>
      </p:sp>
      <p:sp>
        <p:nvSpPr>
          <p:cNvPr id="5" name="Rectangle 1"/>
          <p:cNvSpPr>
            <a:spLocks noChangeArrowheads="1"/>
          </p:cNvSpPr>
          <p:nvPr/>
        </p:nvSpPr>
        <p:spPr bwMode="auto">
          <a:xfrm>
            <a:off x="0" y="1496978"/>
            <a:ext cx="9144000" cy="70788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ru-RU" sz="2000" i="1" dirty="0" smtClean="0"/>
              <a:t>6. Изменения в порядок формирования и размещения </a:t>
            </a:r>
          </a:p>
          <a:p>
            <a:pPr algn="ctr"/>
            <a:r>
              <a:rPr lang="ru-RU" sz="2000" i="1" dirty="0" smtClean="0"/>
              <a:t>планов-графиков размещения заказов</a:t>
            </a:r>
            <a:endParaRPr lang="ru-RU" sz="2000" dirty="0" smtClean="0"/>
          </a:p>
        </p:txBody>
      </p:sp>
      <p:sp>
        <p:nvSpPr>
          <p:cNvPr id="4" name="Прямоугольник 3"/>
          <p:cNvSpPr/>
          <p:nvPr/>
        </p:nvSpPr>
        <p:spPr>
          <a:xfrm>
            <a:off x="251520" y="2255961"/>
            <a:ext cx="8640960" cy="3970318"/>
          </a:xfrm>
          <a:prstGeom prst="rect">
            <a:avLst/>
          </a:prstGeom>
        </p:spPr>
        <p:txBody>
          <a:bodyPr wrap="square">
            <a:spAutoFit/>
          </a:bodyPr>
          <a:lstStyle/>
          <a:p>
            <a:pPr algn="just"/>
            <a:r>
              <a:rPr lang="ru-RU" b="1" dirty="0" smtClean="0"/>
              <a:t>1-е изменение.  </a:t>
            </a:r>
            <a:r>
              <a:rPr lang="ru-RU" dirty="0" smtClean="0"/>
              <a:t>Размещение плана-графика на 2016 г. в ЕИС  производится только в структурированном виде с помощью средств, предусмотренных программно-аппаратным комплексом данной информационной системы (за исключением планов-графиков федеральных органов государственной власти, федеральных государственных органов, федеральных казенных учреждений).</a:t>
            </a:r>
          </a:p>
          <a:p>
            <a:pPr algn="just"/>
            <a:r>
              <a:rPr lang="ru-RU" b="1" dirty="0" smtClean="0"/>
              <a:t>2-е изменение</a:t>
            </a:r>
            <a:r>
              <a:rPr lang="ru-RU" dirty="0" smtClean="0"/>
              <a:t>. Формирование и размещение на официальном сайте ЕИС планов-графиков федеральных органов государственной власти, федеральных государственных органов, федеральных казенных учреждений на 2016 г. осуществляется посредством информационного взаимодействия официального сайта с государственной интегрированной информационной системой управления общественными финансами «Электронный бюджет» (далее по тексту — система «Электронный бюджет).</a:t>
            </a:r>
          </a:p>
          <a:p>
            <a:pPr algn="just"/>
            <a:r>
              <a:rPr lang="ru-RU" b="1" dirty="0" smtClean="0"/>
              <a:t>3-е изменение. </a:t>
            </a:r>
            <a:r>
              <a:rPr lang="ru-RU" dirty="0" smtClean="0"/>
              <a:t>При составлении и исполнении бюджетов, начиная с бюджетов на 2016 г., КОСГУ не применяется.</a:t>
            </a:r>
            <a:endParaRPr lang="ru-RU" dirty="0"/>
          </a:p>
        </p:txBody>
      </p:sp>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01824"/>
            <a:ext cx="8229600" cy="1143000"/>
          </a:xfrm>
        </p:spPr>
        <p:txBody>
          <a:bodyPr>
            <a:normAutofit/>
          </a:bodyPr>
          <a:lstStyle/>
          <a:p>
            <a:r>
              <a:rPr lang="ru-RU" sz="2400" b="1" dirty="0" smtClean="0"/>
              <a:t>Изменения в законодательстве</a:t>
            </a:r>
            <a:endParaRPr lang="ru-RU" sz="2400" b="1" dirty="0"/>
          </a:p>
        </p:txBody>
      </p:sp>
      <p:sp>
        <p:nvSpPr>
          <p:cNvPr id="5" name="Rectangle 1"/>
          <p:cNvSpPr>
            <a:spLocks noChangeArrowheads="1"/>
          </p:cNvSpPr>
          <p:nvPr/>
        </p:nvSpPr>
        <p:spPr bwMode="auto">
          <a:xfrm>
            <a:off x="0" y="1484784"/>
            <a:ext cx="9144000" cy="40011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ru-RU" sz="2000" i="1" dirty="0" smtClean="0"/>
              <a:t>7. Нормирование</a:t>
            </a:r>
            <a:endParaRPr lang="ru-RU" sz="2000" dirty="0" smtClean="0"/>
          </a:p>
        </p:txBody>
      </p:sp>
      <p:sp>
        <p:nvSpPr>
          <p:cNvPr id="6" name="Прямоугольник 5"/>
          <p:cNvSpPr/>
          <p:nvPr/>
        </p:nvSpPr>
        <p:spPr>
          <a:xfrm>
            <a:off x="467544" y="2420888"/>
            <a:ext cx="8136904" cy="2585323"/>
          </a:xfrm>
          <a:prstGeom prst="rect">
            <a:avLst/>
          </a:prstGeom>
        </p:spPr>
        <p:txBody>
          <a:bodyPr wrap="square">
            <a:spAutoFit/>
          </a:bodyPr>
          <a:lstStyle/>
          <a:p>
            <a:pPr algn="just"/>
            <a:r>
              <a:rPr lang="ru-RU" dirty="0" smtClean="0"/>
              <a:t>С 01.01.2016 г. действуют положения законодательства РФ о контрактной системе в части нормирования сфере закупок. При планировании и осуществлении закупок в 2016 году работникам контрактных служб, контрактным управляющим необходимо учитывать при формировании планов-графиков размещения заказов, извещения и документации о закупке обязательные и ведомственные перечни требований к отдельным видам закупаемых, товаров, работ, услуг (в т.ч. предельным ценам на них). Эти перечни должны использоваться при формировании описания объекта закупки и установлении НМЦК.</a:t>
            </a:r>
            <a:endParaRPr lang="ru-RU" dirty="0"/>
          </a:p>
        </p:txBody>
      </p:sp>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01824"/>
            <a:ext cx="8229600" cy="1143000"/>
          </a:xfrm>
        </p:spPr>
        <p:txBody>
          <a:bodyPr>
            <a:normAutofit/>
          </a:bodyPr>
          <a:lstStyle/>
          <a:p>
            <a:r>
              <a:rPr lang="ru-RU" sz="2400" b="1" dirty="0" smtClean="0"/>
              <a:t>Изменения в законодательстве</a:t>
            </a:r>
            <a:endParaRPr lang="ru-RU" sz="2400" b="1" dirty="0"/>
          </a:p>
        </p:txBody>
      </p:sp>
      <p:sp>
        <p:nvSpPr>
          <p:cNvPr id="5" name="Rectangle 1"/>
          <p:cNvSpPr>
            <a:spLocks noChangeArrowheads="1"/>
          </p:cNvSpPr>
          <p:nvPr/>
        </p:nvSpPr>
        <p:spPr bwMode="auto">
          <a:xfrm>
            <a:off x="0" y="1556792"/>
            <a:ext cx="9144000" cy="101566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ru-RU" sz="2000" i="1" dirty="0" smtClean="0"/>
              <a:t>8. Новые обязанности работников контрактных служб, контрактных управляющих по формированию и размещению планов и планов-графиков закупок, обоснованию и применению идентификационного кода закупки</a:t>
            </a:r>
            <a:endParaRPr lang="ru-RU" sz="2000" dirty="0"/>
          </a:p>
        </p:txBody>
      </p:sp>
      <p:sp>
        <p:nvSpPr>
          <p:cNvPr id="7" name="Прямоугольник 6"/>
          <p:cNvSpPr/>
          <p:nvPr/>
        </p:nvSpPr>
        <p:spPr>
          <a:xfrm>
            <a:off x="395536" y="2920876"/>
            <a:ext cx="8352928" cy="2585323"/>
          </a:xfrm>
          <a:prstGeom prst="rect">
            <a:avLst/>
          </a:prstGeom>
        </p:spPr>
        <p:txBody>
          <a:bodyPr wrap="square">
            <a:spAutoFit/>
          </a:bodyPr>
          <a:lstStyle/>
          <a:p>
            <a:pPr algn="just"/>
            <a:r>
              <a:rPr lang="ru-RU" b="1" dirty="0" smtClean="0"/>
              <a:t>1-е изменение </a:t>
            </a:r>
            <a:r>
              <a:rPr lang="ru-RU" dirty="0" smtClean="0"/>
              <a:t>— в 2016 г. вступили в силу большинство положений главы 2 Закона № 44-ФЗ о контактной системе, которыми определяется особенности составления документов о планировании в рамках контрактной системы;</a:t>
            </a:r>
          </a:p>
          <a:p>
            <a:pPr algn="just"/>
            <a:r>
              <a:rPr lang="ru-RU" b="1" dirty="0" smtClean="0"/>
              <a:t>2-е изменение </a:t>
            </a:r>
            <a:r>
              <a:rPr lang="ru-RU" dirty="0" smtClean="0"/>
              <a:t>— при формировании и утверждении планов закупок и планов-графиков закупок заполняются специальные отчётные формы обоснования закупок, которые являются приложением к данным документам о планировании;</a:t>
            </a:r>
          </a:p>
          <a:p>
            <a:pPr algn="just"/>
            <a:r>
              <a:rPr lang="ru-RU" b="1" dirty="0" smtClean="0"/>
              <a:t>3-е изменение </a:t>
            </a:r>
            <a:r>
              <a:rPr lang="ru-RU" dirty="0" smtClean="0"/>
              <a:t>— при формировании и утверждении планов закупок и планов-графиков закупок необходимо указывать специальный идентификационный код закупки.</a:t>
            </a:r>
            <a:endParaRPr lang="ru-RU" dirty="0"/>
          </a:p>
        </p:txBody>
      </p:sp>
    </p:spTree>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3968" y="274638"/>
            <a:ext cx="4402832" cy="1143000"/>
          </a:xfrm>
        </p:spPr>
        <p:txBody>
          <a:bodyPr>
            <a:normAutofit/>
          </a:bodyPr>
          <a:lstStyle/>
          <a:p>
            <a:r>
              <a:rPr lang="ru-RU" sz="2900" b="1" dirty="0" smtClean="0"/>
              <a:t>Заключение </a:t>
            </a:r>
            <a:endParaRPr lang="ru-RU" sz="2900" b="1" dirty="0"/>
          </a:p>
        </p:txBody>
      </p:sp>
      <p:sp>
        <p:nvSpPr>
          <p:cNvPr id="3" name="Содержимое 2"/>
          <p:cNvSpPr>
            <a:spLocks noGrp="1"/>
          </p:cNvSpPr>
          <p:nvPr>
            <p:ph idx="1"/>
          </p:nvPr>
        </p:nvSpPr>
        <p:spPr>
          <a:xfrm>
            <a:off x="755576" y="1600200"/>
            <a:ext cx="7704856" cy="4525963"/>
          </a:xfrm>
        </p:spPr>
        <p:txBody>
          <a:bodyPr>
            <a:normAutofit/>
          </a:bodyPr>
          <a:lstStyle/>
          <a:p>
            <a:pPr algn="just"/>
            <a:r>
              <a:rPr lang="ru-RU" sz="2500" dirty="0" smtClean="0"/>
              <a:t>контрактная система обеспечивает практическое выполнение обязательств государства перед населением</a:t>
            </a:r>
          </a:p>
          <a:p>
            <a:pPr algn="just"/>
            <a:r>
              <a:rPr lang="ru-RU" sz="2500" dirty="0" smtClean="0"/>
              <a:t>контрактная система является действенным механизмом развития национального бизнеса</a:t>
            </a:r>
          </a:p>
          <a:p>
            <a:pPr algn="just"/>
            <a:r>
              <a:rPr lang="ru-RU" sz="2500" dirty="0" smtClean="0"/>
              <a:t>контрактная система обладает огромным </a:t>
            </a:r>
            <a:r>
              <a:rPr lang="ru-RU" sz="2500" dirty="0" err="1" smtClean="0"/>
              <a:t>антикоррупционным</a:t>
            </a:r>
            <a:r>
              <a:rPr lang="ru-RU" sz="2500" dirty="0" smtClean="0"/>
              <a:t> потенциалом</a:t>
            </a:r>
          </a:p>
          <a:p>
            <a:pPr algn="just"/>
            <a:endParaRPr lang="ru-RU" sz="2500" dirty="0"/>
          </a:p>
        </p:txBody>
      </p:sp>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6" y="0"/>
            <a:ext cx="8229600" cy="1143000"/>
          </a:xfrm>
        </p:spPr>
        <p:txBody>
          <a:bodyPr>
            <a:normAutofit/>
          </a:bodyPr>
          <a:lstStyle/>
          <a:p>
            <a:r>
              <a:rPr lang="ru-RU" sz="2400" b="1" dirty="0" smtClean="0"/>
              <a:t>Список литературы</a:t>
            </a:r>
            <a:endParaRPr lang="ru-RU" sz="2400" b="1" dirty="0"/>
          </a:p>
        </p:txBody>
      </p:sp>
      <p:sp>
        <p:nvSpPr>
          <p:cNvPr id="105473" name="Rectangle 1"/>
          <p:cNvSpPr>
            <a:spLocks noChangeArrowheads="1"/>
          </p:cNvSpPr>
          <p:nvPr/>
        </p:nvSpPr>
        <p:spPr bwMode="auto">
          <a:xfrm>
            <a:off x="539552" y="1442095"/>
            <a:ext cx="8064896"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185738" algn="just" defTabSz="914400" rtl="0" eaLnBrk="1" fontAlgn="base" latinLnBrk="0" hangingPunct="1">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ea typeface="Calibri" pitchFamily="34" charset="0"/>
                <a:cs typeface="Times New Roman" pitchFamily="18" charset="0"/>
              </a:rPr>
              <a:t>Федеральный закон от 05.04.2013 № 44-ФЗ (ред. от  02.06.2016) «О контрактной системе в сфере закупок товаров, работ, услуг для обеспечения государственных и муниципальных нужд». Режим доступа: http://www.consultant.ru/document/cons_doc_LAW_144624/</a:t>
            </a:r>
            <a:endParaRPr kumimoji="0" lang="ru-RU" sz="1400" b="0" i="0" u="none" strike="noStrike" cap="none" normalizeH="0" baseline="0" dirty="0" smtClean="0">
              <a:ln>
                <a:noFill/>
              </a:ln>
              <a:solidFill>
                <a:schemeClr val="tx1"/>
              </a:solidFill>
              <a:effectLst/>
              <a:ea typeface="Times New Roman" pitchFamily="18" charset="0"/>
              <a:cs typeface="Arial" pitchFamily="34" charset="0"/>
            </a:endParaRPr>
          </a:p>
          <a:p>
            <a:pPr marR="0" lvl="0" indent="185738"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ea typeface="Times New Roman" pitchFamily="18" charset="0"/>
                <a:cs typeface="Arial" pitchFamily="34" charset="0"/>
              </a:rPr>
              <a:t>Аверкиева Е.С., </a:t>
            </a:r>
            <a:r>
              <a:rPr kumimoji="0" lang="ru-RU" sz="1400" b="0" i="0" u="none" strike="noStrike" cap="none" normalizeH="0" baseline="0" dirty="0" err="1" smtClean="0">
                <a:ln>
                  <a:noFill/>
                </a:ln>
                <a:solidFill>
                  <a:schemeClr val="tx1"/>
                </a:solidFill>
                <a:effectLst/>
                <a:ea typeface="Times New Roman" pitchFamily="18" charset="0"/>
                <a:cs typeface="Arial" pitchFamily="34" charset="0"/>
              </a:rPr>
              <a:t>Ивойлов</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 Р.C. Институциональные факторы совершенствования системы государственных закупок в России. Институциональный механизм преодоления рецессии / в монографии: Институциональный механизм преодоления рецессии. – Ростов </a:t>
            </a:r>
            <a:r>
              <a:rPr kumimoji="0" lang="ru-RU" sz="1400" b="0" i="0" u="none" strike="noStrike" cap="none" normalizeH="0" baseline="0" dirty="0" err="1" smtClean="0">
                <a:ln>
                  <a:noFill/>
                </a:ln>
                <a:solidFill>
                  <a:schemeClr val="tx1"/>
                </a:solidFill>
                <a:effectLst/>
                <a:ea typeface="Times New Roman" pitchFamily="18" charset="0"/>
                <a:cs typeface="Arial" pitchFamily="34" charset="0"/>
              </a:rPr>
              <a:t>н</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/Д: Изд-во «Содействие – XXI век», 2015.</a:t>
            </a:r>
          </a:p>
          <a:p>
            <a:pPr marR="0" lvl="0" indent="185738"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err="1" smtClean="0">
                <a:ln>
                  <a:noFill/>
                </a:ln>
                <a:solidFill>
                  <a:schemeClr val="tx1"/>
                </a:solidFill>
                <a:effectLst/>
                <a:ea typeface="Times New Roman" pitchFamily="18" charset="0"/>
                <a:cs typeface="Arial" pitchFamily="34" charset="0"/>
              </a:rPr>
              <a:t>Балтутите</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 И.В. Участие субъектов малого предпринимательства в контрактной системе в сфере закупок товаров, работ, услуг для обеспечения государственных и муниципальных нужд // Вестник </a:t>
            </a:r>
            <a:r>
              <a:rPr kumimoji="0" lang="ru-RU" sz="1400" b="0" i="0" u="none" strike="noStrike" cap="none" normalizeH="0" baseline="0" dirty="0" err="1" smtClean="0">
                <a:ln>
                  <a:noFill/>
                </a:ln>
                <a:solidFill>
                  <a:schemeClr val="tx1"/>
                </a:solidFill>
                <a:effectLst/>
                <a:ea typeface="Times New Roman" pitchFamily="18" charset="0"/>
                <a:cs typeface="Arial" pitchFamily="34" charset="0"/>
              </a:rPr>
              <a:t>ВолГУ</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 – 2014. – № 3. </a:t>
            </a:r>
          </a:p>
          <a:p>
            <a:pPr marR="0" lvl="0" indent="185738"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err="1" smtClean="0">
                <a:ln>
                  <a:noFill/>
                </a:ln>
                <a:solidFill>
                  <a:schemeClr val="tx1"/>
                </a:solidFill>
                <a:effectLst/>
                <a:ea typeface="Times New Roman" pitchFamily="18" charset="0"/>
                <a:cs typeface="Arial" pitchFamily="34" charset="0"/>
              </a:rPr>
              <a:t>Батова</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 Б.З., Махиева Л.А. Государственный заказ как направление поддержки малого бизнеса в России // APRIORI. Серия: Гуманитарные науки. – 2015. – № 4.</a:t>
            </a:r>
          </a:p>
          <a:p>
            <a:pPr marR="0" lvl="0" indent="185738"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ea typeface="Times New Roman" pitchFamily="18" charset="0"/>
                <a:cs typeface="Arial" pitchFamily="34" charset="0"/>
              </a:rPr>
              <a:t>Белокрылова О.С. Методы снижения рисков коррупции в системе государственных и муниципальных закупок // JER. – 2015. – №4. </a:t>
            </a:r>
          </a:p>
          <a:p>
            <a:pPr marR="0" lvl="0" indent="185738"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ea typeface="Times New Roman" pitchFamily="18" charset="0"/>
                <a:cs typeface="Arial" pitchFamily="34" charset="0"/>
              </a:rPr>
              <a:t>Белокрылова О.С., </a:t>
            </a:r>
            <a:r>
              <a:rPr kumimoji="0" lang="ru-RU" sz="1400" b="0" i="0" u="none" strike="noStrike" cap="none" normalizeH="0" baseline="0" dirty="0" err="1" smtClean="0">
                <a:ln>
                  <a:noFill/>
                </a:ln>
                <a:solidFill>
                  <a:schemeClr val="tx1"/>
                </a:solidFill>
                <a:effectLst/>
                <a:ea typeface="Times New Roman" pitchFamily="18" charset="0"/>
                <a:cs typeface="Arial" pitchFamily="34" charset="0"/>
              </a:rPr>
              <a:t>Гуцелюк</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 Е.Ф. Экономические риски системы государственных и муниципальных закупок // JER. – 2015. – № 4. </a:t>
            </a:r>
          </a:p>
          <a:p>
            <a:pPr marR="0" lvl="0" indent="185738"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err="1" smtClean="0">
                <a:ln>
                  <a:noFill/>
                </a:ln>
                <a:solidFill>
                  <a:schemeClr val="tx1"/>
                </a:solidFill>
                <a:effectLst/>
                <a:ea typeface="Times New Roman" pitchFamily="18" charset="0"/>
                <a:cs typeface="Arial" pitchFamily="34" charset="0"/>
              </a:rPr>
              <a:t>Гайдукова</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 М.А. Государственные и муниципальные закупки. История развития и современность // МНИЖ. – 2015. – № 11-5.</a:t>
            </a:r>
          </a:p>
          <a:p>
            <a:pPr marR="0" lvl="0" indent="185738"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ea typeface="Times New Roman" pitchFamily="18" charset="0"/>
                <a:cs typeface="Arial" pitchFamily="34" charset="0"/>
              </a:rPr>
              <a:t>Давыдова Е.Ю., </a:t>
            </a:r>
            <a:r>
              <a:rPr kumimoji="0" lang="ru-RU" sz="1400" b="0" i="0" u="none" strike="noStrike" cap="none" normalizeH="0" baseline="0" dirty="0" err="1" smtClean="0">
                <a:ln>
                  <a:noFill/>
                </a:ln>
                <a:solidFill>
                  <a:schemeClr val="tx1"/>
                </a:solidFill>
                <a:effectLst/>
                <a:ea typeface="Times New Roman" pitchFamily="18" charset="0"/>
                <a:cs typeface="Arial" pitchFamily="34" charset="0"/>
              </a:rPr>
              <a:t>Суязова</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 Г.А. Государственные закупки и формирование инновационной экономики // Территория науки. – 2015. – № 4.</a:t>
            </a:r>
          </a:p>
          <a:p>
            <a:pPr indent="185738" algn="just" eaLnBrk="0" fontAlgn="base" hangingPunct="0">
              <a:spcBef>
                <a:spcPct val="0"/>
              </a:spcBef>
              <a:spcAft>
                <a:spcPct val="0"/>
              </a:spcAft>
              <a:buFontTx/>
              <a:buChar char="•"/>
            </a:pPr>
            <a:r>
              <a:rPr lang="ru-RU" sz="1400" dirty="0" smtClean="0">
                <a:ea typeface="Times New Roman" pitchFamily="18" charset="0"/>
                <a:cs typeface="Arial" pitchFamily="34" charset="0"/>
              </a:rPr>
              <a:t>Контрактная система в сфере закупок товаров, работ, услуг для обеспечения государственных и муниципальных нужд. Сборник нормативных правовых актов. 11-е изд. – М.: ИД «Юриспруденция», 2015. </a:t>
            </a:r>
            <a:endParaRPr kumimoji="0" lang="ru-RU" sz="1400" b="0" i="0" u="none" strike="noStrike" cap="none" normalizeH="0" baseline="0" dirty="0" smtClean="0">
              <a:ln>
                <a:noFill/>
              </a:ln>
              <a:solidFill>
                <a:schemeClr val="tx1"/>
              </a:solidFill>
              <a:effectLst/>
              <a:ea typeface="Times New Roman" pitchFamily="18"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0"/>
            <a:ext cx="8229600" cy="1143000"/>
          </a:xfrm>
        </p:spPr>
        <p:txBody>
          <a:bodyPr>
            <a:normAutofit/>
          </a:bodyPr>
          <a:lstStyle/>
          <a:p>
            <a:r>
              <a:rPr lang="ru-RU" sz="2400" b="1" dirty="0" smtClean="0"/>
              <a:t>Список литературы</a:t>
            </a:r>
            <a:endParaRPr lang="ru-RU" sz="2400" b="1" dirty="0"/>
          </a:p>
        </p:txBody>
      </p:sp>
      <p:sp>
        <p:nvSpPr>
          <p:cNvPr id="107521" name="Rectangle 1"/>
          <p:cNvSpPr>
            <a:spLocks noChangeArrowheads="1"/>
          </p:cNvSpPr>
          <p:nvPr/>
        </p:nvSpPr>
        <p:spPr bwMode="auto">
          <a:xfrm>
            <a:off x="611560" y="1548658"/>
            <a:ext cx="7920880"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85738" algn="just" eaLnBrk="0" fontAlgn="base" hangingPunct="0">
              <a:spcBef>
                <a:spcPct val="0"/>
              </a:spcBef>
              <a:spcAft>
                <a:spcPct val="0"/>
              </a:spcAft>
              <a:buFontTx/>
              <a:buChar char="•"/>
            </a:pPr>
            <a:r>
              <a:rPr lang="ru-RU" sz="1400" dirty="0" smtClean="0">
                <a:ea typeface="Times New Roman" pitchFamily="18" charset="0"/>
                <a:cs typeface="Arial" pitchFamily="34" charset="0"/>
              </a:rPr>
              <a:t>Корытцев М.А. Государственные закупки как инструмент протекционистской политики в современной России: институциональные и правовые механизмы / в монографии: Институциональный механизм преодоления рецессии. – Ростов </a:t>
            </a:r>
            <a:r>
              <a:rPr lang="ru-RU" sz="1400" dirty="0" err="1" smtClean="0">
                <a:ea typeface="Times New Roman" pitchFamily="18" charset="0"/>
                <a:cs typeface="Arial" pitchFamily="34" charset="0"/>
              </a:rPr>
              <a:t>н</a:t>
            </a:r>
            <a:r>
              <a:rPr lang="ru-RU" sz="1400" dirty="0" smtClean="0">
                <a:ea typeface="Times New Roman" pitchFamily="18" charset="0"/>
                <a:cs typeface="Arial" pitchFamily="34" charset="0"/>
              </a:rPr>
              <a:t>/Д: Изд-во «Содействие – XXI век», 2015.</a:t>
            </a:r>
            <a:endParaRPr lang="ru-RU" sz="1400" dirty="0" smtClean="0">
              <a:cs typeface="Arial" pitchFamily="34" charset="0"/>
            </a:endParaRPr>
          </a:p>
          <a:p>
            <a:pPr marR="0" lvl="0" algn="just" defTabSz="914400" rtl="0" eaLnBrk="1" fontAlgn="base" latinLnBrk="0" hangingPunct="1">
              <a:lnSpc>
                <a:spcPct val="100000"/>
              </a:lnSpc>
              <a:spcBef>
                <a:spcPct val="0"/>
              </a:spcBef>
              <a:spcAft>
                <a:spcPct val="0"/>
              </a:spcAft>
              <a:buClrTx/>
              <a:buSzTx/>
              <a:buFontTx/>
              <a:buChar char="•"/>
              <a:tabLst>
                <a:tab pos="182563" algn="l"/>
              </a:tabLst>
            </a:pPr>
            <a:r>
              <a:rPr lang="ru-RU" sz="1400" dirty="0" smtClean="0">
                <a:ea typeface="Calibri" pitchFamily="34" charset="0"/>
                <a:cs typeface="Times New Roman" pitchFamily="18" charset="0"/>
              </a:rPr>
              <a:t>Корытцев М.А. Инновационные государственные закупки в России: проблемы институционального обеспечения // JER. – 2015. – № 4.</a:t>
            </a:r>
          </a:p>
          <a:p>
            <a:pPr marR="0" lvl="0" algn="just" defTabSz="914400" rtl="0" eaLnBrk="0" fontAlgn="base" latinLnBrk="0" hangingPunct="0">
              <a:lnSpc>
                <a:spcPct val="100000"/>
              </a:lnSpc>
              <a:spcBef>
                <a:spcPct val="0"/>
              </a:spcBef>
              <a:spcAft>
                <a:spcPct val="0"/>
              </a:spcAft>
              <a:buClrTx/>
              <a:buSzTx/>
              <a:buFontTx/>
              <a:buChar char="•"/>
              <a:tabLst>
                <a:tab pos="182563" algn="l"/>
              </a:tabLst>
            </a:pPr>
            <a:r>
              <a:rPr lang="ru-RU" sz="1400" dirty="0" err="1" smtClean="0">
                <a:ea typeface="Calibri" pitchFamily="34" charset="0"/>
                <a:cs typeface="Times New Roman" pitchFamily="18" charset="0"/>
              </a:rPr>
              <a:t>Обаляева</a:t>
            </a:r>
            <a:r>
              <a:rPr lang="ru-RU" sz="1400" dirty="0" smtClean="0">
                <a:ea typeface="Calibri" pitchFamily="34" charset="0"/>
                <a:cs typeface="Times New Roman" pitchFamily="18" charset="0"/>
              </a:rPr>
              <a:t> Ю.И., Черный А.С. Малый и средний бизнес в системе контрактных отношений // JER. – 2015. – № 1.  </a:t>
            </a:r>
          </a:p>
          <a:p>
            <a:pPr marR="0" lvl="0" algn="just" defTabSz="914400" rtl="0" eaLnBrk="0" fontAlgn="base" latinLnBrk="0" hangingPunct="0">
              <a:lnSpc>
                <a:spcPct val="100000"/>
              </a:lnSpc>
              <a:spcBef>
                <a:spcPct val="0"/>
              </a:spcBef>
              <a:spcAft>
                <a:spcPct val="0"/>
              </a:spcAft>
              <a:buClrTx/>
              <a:buSzTx/>
              <a:buFontTx/>
              <a:buChar char="•"/>
              <a:tabLst>
                <a:tab pos="182563" algn="l"/>
              </a:tabLst>
            </a:pPr>
            <a:r>
              <a:rPr lang="ru-RU" sz="1400" dirty="0" smtClean="0">
                <a:ea typeface="Calibri" pitchFamily="34" charset="0"/>
                <a:cs typeface="Times New Roman" pitchFamily="18" charset="0"/>
              </a:rPr>
              <a:t>Островная М.В., </a:t>
            </a:r>
            <a:r>
              <a:rPr lang="ru-RU" sz="1400" dirty="0" err="1" smtClean="0">
                <a:ea typeface="Calibri" pitchFamily="34" charset="0"/>
                <a:cs typeface="Times New Roman" pitchFamily="18" charset="0"/>
              </a:rPr>
              <a:t>Подколзина</a:t>
            </a:r>
            <a:r>
              <a:rPr lang="ru-RU" sz="1400" dirty="0" smtClean="0">
                <a:ea typeface="Calibri" pitchFamily="34" charset="0"/>
                <a:cs typeface="Times New Roman" pitchFamily="18" charset="0"/>
              </a:rPr>
              <a:t> Е.А.Электронные аукционы и фаворитизм в российских государственных закупках // Экономический журнал ВШЭ. – 2014. – № 4.</a:t>
            </a:r>
          </a:p>
          <a:p>
            <a:pPr marR="0" lvl="0" algn="just" defTabSz="914400" rtl="0" eaLnBrk="0" fontAlgn="base" latinLnBrk="0" hangingPunct="0">
              <a:lnSpc>
                <a:spcPct val="100000"/>
              </a:lnSpc>
              <a:spcBef>
                <a:spcPct val="0"/>
              </a:spcBef>
              <a:spcAft>
                <a:spcPct val="0"/>
              </a:spcAft>
              <a:buClrTx/>
              <a:buSzTx/>
              <a:buFontTx/>
              <a:buChar char="•"/>
              <a:tabLst>
                <a:tab pos="182563" algn="l"/>
              </a:tabLst>
            </a:pPr>
            <a:r>
              <a:rPr lang="ru-RU" sz="1400" dirty="0" smtClean="0">
                <a:ea typeface="Calibri" pitchFamily="34" charset="0"/>
                <a:cs typeface="Times New Roman" pitchFamily="18" charset="0"/>
              </a:rPr>
              <a:t>Першин Д.А. Эволюция системы госзакупок в Российской Федерации // Социально-экономические явления и процессы. – 2014. – № 3. </a:t>
            </a:r>
          </a:p>
          <a:p>
            <a:pPr marR="0" lvl="0" algn="just" defTabSz="914400" rtl="0" eaLnBrk="0" fontAlgn="base" latinLnBrk="0" hangingPunct="0">
              <a:lnSpc>
                <a:spcPct val="100000"/>
              </a:lnSpc>
              <a:spcBef>
                <a:spcPct val="0"/>
              </a:spcBef>
              <a:spcAft>
                <a:spcPct val="0"/>
              </a:spcAft>
              <a:buClrTx/>
              <a:buSzTx/>
              <a:buFontTx/>
              <a:buChar char="•"/>
              <a:tabLst>
                <a:tab pos="182563" algn="l"/>
              </a:tabLst>
            </a:pPr>
            <a:r>
              <a:rPr lang="ru-RU" sz="1400" dirty="0" smtClean="0">
                <a:ea typeface="Calibri" pitchFamily="34" charset="0"/>
                <a:cs typeface="Times New Roman" pitchFamily="18" charset="0"/>
              </a:rPr>
              <a:t>Поповский В.А. Проблемы применения положений Закона о государственных закупках // Вопросы современной юриспруденции. – 2015. – № 4. </a:t>
            </a:r>
          </a:p>
          <a:p>
            <a:pPr marR="0" lvl="0" algn="just" defTabSz="914400" rtl="0" eaLnBrk="0" fontAlgn="base" latinLnBrk="0" hangingPunct="0">
              <a:lnSpc>
                <a:spcPct val="100000"/>
              </a:lnSpc>
              <a:spcBef>
                <a:spcPct val="0"/>
              </a:spcBef>
              <a:spcAft>
                <a:spcPct val="0"/>
              </a:spcAft>
              <a:buClrTx/>
              <a:buSzTx/>
              <a:buFontTx/>
              <a:buChar char="•"/>
              <a:tabLst>
                <a:tab pos="182563" algn="l"/>
              </a:tabLst>
            </a:pPr>
            <a:r>
              <a:rPr lang="ru-RU" sz="1400" dirty="0" err="1" smtClean="0">
                <a:ea typeface="Calibri" pitchFamily="34" charset="0"/>
                <a:cs typeface="Times New Roman" pitchFamily="18" charset="0"/>
              </a:rPr>
              <a:t>Ракута</a:t>
            </a:r>
            <a:r>
              <a:rPr lang="ru-RU" sz="1400" dirty="0" smtClean="0">
                <a:ea typeface="Calibri" pitchFamily="34" charset="0"/>
                <a:cs typeface="Times New Roman" pitchFamily="18" charset="0"/>
              </a:rPr>
              <a:t> Н.В. Использование контрактов жизненного цикла при </a:t>
            </a:r>
            <a:r>
              <a:rPr lang="ru-RU" sz="1400" dirty="0" err="1" smtClean="0">
                <a:ea typeface="Calibri" pitchFamily="34" charset="0"/>
                <a:cs typeface="Times New Roman" pitchFamily="18" charset="0"/>
              </a:rPr>
              <a:t>госзакупках</a:t>
            </a:r>
            <a:r>
              <a:rPr lang="ru-RU" sz="1400" dirty="0" smtClean="0">
                <a:ea typeface="Calibri" pitchFamily="34" charset="0"/>
                <a:cs typeface="Times New Roman" pitchFamily="18" charset="0"/>
              </a:rPr>
              <a:t>. Опыт развитых стран // Вопросы государственного и муниципального управления. – 2015. – № 2. </a:t>
            </a:r>
          </a:p>
          <a:p>
            <a:pPr marR="0" lvl="0" algn="just" defTabSz="914400" rtl="0" eaLnBrk="0" fontAlgn="base" latinLnBrk="0" hangingPunct="0">
              <a:lnSpc>
                <a:spcPct val="100000"/>
              </a:lnSpc>
              <a:spcBef>
                <a:spcPct val="0"/>
              </a:spcBef>
              <a:spcAft>
                <a:spcPct val="0"/>
              </a:spcAft>
              <a:buClrTx/>
              <a:buSzTx/>
              <a:buFontTx/>
              <a:buChar char="•"/>
              <a:tabLst>
                <a:tab pos="182563" algn="l"/>
              </a:tabLst>
            </a:pPr>
            <a:r>
              <a:rPr lang="ru-RU" sz="1400" dirty="0" smtClean="0">
                <a:ea typeface="Calibri" pitchFamily="34" charset="0"/>
                <a:cs typeface="Times New Roman" pitchFamily="18" charset="0"/>
              </a:rPr>
              <a:t>Харитонов А.В. Контракт жизненного цикла // Госзаказ: управление, размещение, обеспечение. – 2014. – № 37.</a:t>
            </a:r>
          </a:p>
          <a:p>
            <a:pPr marR="0" lvl="0" algn="just" defTabSz="914400" rtl="0" eaLnBrk="0" fontAlgn="base" latinLnBrk="0" hangingPunct="0">
              <a:lnSpc>
                <a:spcPct val="100000"/>
              </a:lnSpc>
              <a:spcBef>
                <a:spcPct val="0"/>
              </a:spcBef>
              <a:spcAft>
                <a:spcPct val="0"/>
              </a:spcAft>
              <a:buClrTx/>
              <a:buSzTx/>
              <a:buFontTx/>
              <a:buChar char="•"/>
              <a:tabLst>
                <a:tab pos="182563" algn="l"/>
              </a:tabLst>
            </a:pPr>
            <a:r>
              <a:rPr lang="ru-RU" sz="1400" dirty="0" err="1" smtClean="0">
                <a:ea typeface="Calibri" pitchFamily="34" charset="0"/>
                <a:cs typeface="Times New Roman" pitchFamily="18" charset="0"/>
              </a:rPr>
              <a:t>Храмкин</a:t>
            </a:r>
            <a:r>
              <a:rPr lang="ru-RU" sz="1400" dirty="0" smtClean="0">
                <a:ea typeface="Calibri" pitchFamily="34" charset="0"/>
                <a:cs typeface="Times New Roman" pitchFamily="18" charset="0"/>
              </a:rPr>
              <a:t> А.А., Воробьева О.М., Ермакова А.В. – М.: ООО «Буки Веди», 2015.  </a:t>
            </a:r>
          </a:p>
          <a:p>
            <a:pPr marR="0" lvl="0" algn="just" defTabSz="914400" rtl="0" eaLnBrk="0" fontAlgn="base" latinLnBrk="0" hangingPunct="0">
              <a:lnSpc>
                <a:spcPct val="100000"/>
              </a:lnSpc>
              <a:spcBef>
                <a:spcPct val="0"/>
              </a:spcBef>
              <a:spcAft>
                <a:spcPct val="0"/>
              </a:spcAft>
              <a:buClrTx/>
              <a:buSzTx/>
              <a:buFontTx/>
              <a:buChar char="•"/>
              <a:tabLst>
                <a:tab pos="182563" algn="l"/>
              </a:tabLst>
            </a:pPr>
            <a:r>
              <a:rPr lang="ru-RU" sz="1400" dirty="0" err="1" smtClean="0">
                <a:ea typeface="Calibri" pitchFamily="34" charset="0"/>
                <a:cs typeface="Times New Roman" pitchFamily="18" charset="0"/>
              </a:rPr>
              <a:t>Храмкин</a:t>
            </a:r>
            <a:r>
              <a:rPr lang="ru-RU" sz="1400" dirty="0" smtClean="0">
                <a:ea typeface="Calibri" pitchFamily="34" charset="0"/>
                <a:cs typeface="Times New Roman" pitchFamily="18" charset="0"/>
              </a:rPr>
              <a:t> А.А., Воробьева О.М., Ермакова А.В. Настольная книга </a:t>
            </a:r>
            <a:r>
              <a:rPr lang="ru-RU" sz="1400" dirty="0" err="1" smtClean="0">
                <a:ea typeface="Calibri" pitchFamily="34" charset="0"/>
                <a:cs typeface="Times New Roman" pitchFamily="18" charset="0"/>
              </a:rPr>
              <a:t>госзаказчика</a:t>
            </a:r>
            <a:r>
              <a:rPr lang="ru-RU" sz="1400" dirty="0" smtClean="0">
                <a:ea typeface="Calibri" pitchFamily="34" charset="0"/>
                <a:cs typeface="Times New Roman" pitchFamily="18" charset="0"/>
              </a:rPr>
              <a:t>. – М.: ИД «Юриспруденция», 2015.</a:t>
            </a:r>
          </a:p>
          <a:p>
            <a:pPr marR="0" lvl="0" algn="just" defTabSz="914400" rtl="0" eaLnBrk="0" fontAlgn="base" latinLnBrk="0" hangingPunct="0">
              <a:lnSpc>
                <a:spcPct val="100000"/>
              </a:lnSpc>
              <a:spcBef>
                <a:spcPct val="0"/>
              </a:spcBef>
              <a:spcAft>
                <a:spcPct val="0"/>
              </a:spcAft>
              <a:buClrTx/>
              <a:buSzTx/>
              <a:buFontTx/>
              <a:buChar char="•"/>
              <a:tabLst>
                <a:tab pos="182563" algn="l"/>
              </a:tabLst>
            </a:pPr>
            <a:r>
              <a:rPr lang="ru-RU" sz="1400" dirty="0" err="1" smtClean="0">
                <a:ea typeface="Calibri" pitchFamily="34" charset="0"/>
                <a:cs typeface="Times New Roman" pitchFamily="18" charset="0"/>
              </a:rPr>
              <a:t>Храмкин</a:t>
            </a:r>
            <a:r>
              <a:rPr lang="ru-RU" sz="1400" dirty="0" smtClean="0">
                <a:ea typeface="Calibri" pitchFamily="34" charset="0"/>
                <a:cs typeface="Times New Roman" pitchFamily="18" charset="0"/>
              </a:rPr>
              <a:t> А.А., Воробьева О.М., Ермакова А.В. Правовое регулирование контрактной системы. – М.: ООО «Книга по Требованию», 2016. </a:t>
            </a:r>
          </a:p>
        </p:txBody>
      </p:sp>
    </p:spTree>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8904" y="5157192"/>
            <a:ext cx="8229600" cy="1143000"/>
          </a:xfrm>
        </p:spPr>
        <p:txBody>
          <a:bodyPr>
            <a:normAutofit/>
          </a:bodyPr>
          <a:lstStyle/>
          <a:p>
            <a:pPr algn="r"/>
            <a:r>
              <a:rPr lang="ru-RU" sz="2000" dirty="0" smtClean="0"/>
              <a:t>Презентация выполнена в </a:t>
            </a:r>
            <a:r>
              <a:rPr lang="en-US" sz="2000" dirty="0" smtClean="0"/>
              <a:t>Microsoft PowerPoint</a:t>
            </a:r>
            <a:endParaRPr lang="ru-RU" sz="2000"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08920"/>
            <a:ext cx="8229600" cy="1143000"/>
          </a:xfrm>
        </p:spPr>
        <p:txBody>
          <a:bodyPr>
            <a:noAutofit/>
          </a:bodyPr>
          <a:lstStyle/>
          <a:p>
            <a:r>
              <a:rPr lang="ru-RU" sz="2700" b="1" cap="all" dirty="0" smtClean="0"/>
              <a:t>2. </a:t>
            </a:r>
            <a:r>
              <a:rPr lang="ru-RU" sz="2700" dirty="0" smtClean="0"/>
              <a:t>Конкурсы (открытые, с ограниченным участием, двухэтапные, закрытые, закрытые с ограниченным участием, закрытые двухэтапные), аукционы (в электронной форме, закрытые). Конкурс с ограниченным участием. Совместные конкурсы и аукционы. При закупке каких товаров (работ, услуг) проводится только аукцион в электронной форме</a:t>
            </a:r>
            <a:endParaRPr lang="ru-RU" sz="2700"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1246</TotalTime>
  <Words>9868</Words>
  <Application>Microsoft Office PowerPoint</Application>
  <PresentationFormat>Экран (4:3)</PresentationFormat>
  <Paragraphs>690</Paragraphs>
  <Slides>88</Slides>
  <Notes>10</Notes>
  <HiddenSlides>0</HiddenSlides>
  <MMClips>1</MMClips>
  <ScaleCrop>false</ScaleCrop>
  <HeadingPairs>
    <vt:vector size="4" baseType="variant">
      <vt:variant>
        <vt:lpstr>Тема</vt:lpstr>
      </vt:variant>
      <vt:variant>
        <vt:i4>1</vt:i4>
      </vt:variant>
      <vt:variant>
        <vt:lpstr>Заголовки слайдов</vt:lpstr>
      </vt:variant>
      <vt:variant>
        <vt:i4>88</vt:i4>
      </vt:variant>
    </vt:vector>
  </HeadingPairs>
  <TitlesOfParts>
    <vt:vector size="89" baseType="lpstr">
      <vt:lpstr>Тема Office</vt:lpstr>
      <vt:lpstr>Презентация PowerPoint</vt:lpstr>
      <vt:lpstr>СОДЕРЖАНИЕ</vt:lpstr>
      <vt:lpstr>Презентация PowerPoint</vt:lpstr>
      <vt:lpstr>Презентация PowerPoint</vt:lpstr>
      <vt:lpstr>ТЕРМИНЫ</vt:lpstr>
      <vt:lpstr>ТЕРМИНЫ</vt:lpstr>
      <vt:lpstr>1. КАК СТАТЬ ПОСТАВЩИКОМ:  СПОСОБЫ ОПРЕДЕЛЕНИЯ ПОСТАВЩИКОВ (подрядчиков, исполнителей)</vt:lpstr>
      <vt:lpstr>Состав извещения об осуществлении закупки</vt:lpstr>
      <vt:lpstr>2. Конкурсы (открытые, с ограниченным участием, двухэтапные, закрытые, закрытые с ограниченным участием, закрытые двухэтапные), аукционы (в электронной форме, закрытые). Конкурс с ограниченным участием. Совместные конкурсы и аукционы. При закупке каких товаров (работ, услуг) проводится только аукцион в электронной форме</vt:lpstr>
      <vt:lpstr>Открытый конкурс</vt:lpstr>
      <vt:lpstr>Открытый конкурс</vt:lpstr>
      <vt:lpstr>Конкурс с ограниченным участием</vt:lpstr>
      <vt:lpstr>Двухэтапный конкурс</vt:lpstr>
      <vt:lpstr>Условия и этапы проведения двухэтапного конкурса</vt:lpstr>
      <vt:lpstr>Электронный аукцион. Случаи проведения</vt:lpstr>
      <vt:lpstr>Извещение о проведении аукциона</vt:lpstr>
      <vt:lpstr>Заявка на электронный аукцион</vt:lpstr>
      <vt:lpstr>Внесение изменений в документацию </vt:lpstr>
      <vt:lpstr>Сроки проведения аукциона</vt:lpstr>
      <vt:lpstr>Условия применения закрытых конкурсов и аукционов</vt:lpstr>
      <vt:lpstr>Закрытые способы определения поставщиков</vt:lpstr>
      <vt:lpstr>Совместные конкурсы и аукционы</vt:lpstr>
      <vt:lpstr>3. Запрос котировок, запрос предложений. Централизованные закупки. Закрытые способы определения поставщиков. Закупки у единственного поставщика. Условия и порядок признания конкурентных способов определения поставщиков несостоявшимися</vt:lpstr>
      <vt:lpstr>Запрос котировок</vt:lpstr>
      <vt:lpstr>Рассылка запроса котировок</vt:lpstr>
      <vt:lpstr>Извещение о проведении запроса  котировок </vt:lpstr>
      <vt:lpstr>Внесение изменений в извещение  о проведении запроса котировок</vt:lpstr>
      <vt:lpstr>Отмена запроса котировок</vt:lpstr>
      <vt:lpstr>Сроки проведения запроса котировок</vt:lpstr>
      <vt:lpstr>Заявка на запрос котировок</vt:lpstr>
      <vt:lpstr>Запрос предложений</vt:lpstr>
      <vt:lpstr>Сроки проведения запроса предложений</vt:lpstr>
      <vt:lpstr>Извещение о проведении запроса предложений</vt:lpstr>
      <vt:lpstr>Документация запроса предложений</vt:lpstr>
      <vt:lpstr>Закупка у единственного поставщика</vt:lpstr>
      <vt:lpstr>4. Как победить на торгах: новые требования к участникам закупок (поставщикам, подрядчикам, исполнителям)</vt:lpstr>
      <vt:lpstr>Обязательные требования к участникам закупок</vt:lpstr>
      <vt:lpstr>Обязательные требования к участникам закупок</vt:lpstr>
      <vt:lpstr>Обязательные требования к участникам закупок</vt:lpstr>
      <vt:lpstr>Факультативные и дополнительные требования</vt:lpstr>
      <vt:lpstr>5. Конкурсная и аукционная документация. Как соблюсти все требования к заявкам: на участие в конкурсе, аукционе, при запросе котировок, запросе предложений. Банковское обеспечение заявки</vt:lpstr>
      <vt:lpstr>Состав заявки на участие в конкурсе</vt:lpstr>
      <vt:lpstr>Состав заявки на участие в конкурсе</vt:lpstr>
      <vt:lpstr>Состав конкурсной документации</vt:lpstr>
      <vt:lpstr>Состав конкурсной документации</vt:lpstr>
      <vt:lpstr>Состав аукционной документации</vt:lpstr>
      <vt:lpstr>Состав аукционной документации</vt:lpstr>
      <vt:lpstr>Обеспечение заявки</vt:lpstr>
      <vt:lpstr>6. Что важно знать поставщику о расчете цены контракта. Какие антидемпинговые меры могут быть применены при осуществлении госзакупок на конкурентной основе. Вниманию поставщика: полномочия заказчика по сокращению объема закупок и пересмотру НМЦК при сокращении лимитов бюджетных обязательств (уменьшении цены контракта)</vt:lpstr>
      <vt:lpstr>Расчет начальной максимальной цены контракта</vt:lpstr>
      <vt:lpstr>Антидемпинговые меры</vt:lpstr>
      <vt:lpstr>7. ОГРАНИЧЕНИЯ В ОТНОШЕНИИ УЧАСТНИКОВ ЗАКУПОК (подготовка заявки субъектами малого  предпринимательства)</vt:lpstr>
      <vt:lpstr>Обязанность закупки у СМП</vt:lpstr>
      <vt:lpstr>Практические моменты </vt:lpstr>
      <vt:lpstr>Практические моменты </vt:lpstr>
      <vt:lpstr>Отчетность</vt:lpstr>
      <vt:lpstr>8. Ограничения при выборе поставщиков в контрактной системе. Перечень случаев, когда участниками закупок могут быть только поставщики (подрядчики, исполнители), имеющие необходимый уровень квалификации. Дополнительные требования к участникам закупок на выполнение работ по строительству, реконструкции, капремонту объектов капстроительства</vt:lpstr>
      <vt:lpstr>Критерии оценки заявок</vt:lpstr>
      <vt:lpstr>Презентация PowerPoint</vt:lpstr>
      <vt:lpstr>9. Контракт с поставщиком – победителем конкурентных торгов (или с единственным поставщиком). Виды контрактов. Процедуры заключения и изменения контракта. Порядок заключения долгосрочных контрактов. Случаи заключения контрактов жизненного цикла. Банковское сопровождение контракта. Порядок признания контракта недействительным. Расторжение контракта заказчиком в одностороннем порядке. Неустойка за нарушение условий контракта. Реестр контрактов, заключенных заказчиками. Реестр недобросовестных поставщиков</vt:lpstr>
      <vt:lpstr>Виды контрактов</vt:lpstr>
      <vt:lpstr>В контракт в обязательном порядке включаются условия: </vt:lpstr>
      <vt:lpstr>Случаи заключения контрактов жизненного цикла</vt:lpstr>
      <vt:lpstr>Обеспечение исполнения контракта</vt:lpstr>
      <vt:lpstr>Обеспечение исполнения контракта</vt:lpstr>
      <vt:lpstr>Исполнение контракта</vt:lpstr>
      <vt:lpstr>Изменение и расторжение контракта</vt:lpstr>
      <vt:lpstr>Прежде чем принять решение об одностороннем расторжении контракта, заказчик:</vt:lpstr>
      <vt:lpstr>Реестр недобросовестных поставщиков</vt:lpstr>
      <vt:lpstr>10. Обжалование поставщиком процедур и результатов торгов. Защита интересов участников торгов в ФАС России и в судах. Процедуры досудебного разрешения споров в сфере контрактной системы</vt:lpstr>
      <vt:lpstr>Процедуры досудебного разрешения споров  в сфере контрактной системы </vt:lpstr>
      <vt:lpstr>Сроки подачи жалобы</vt:lpstr>
      <vt:lpstr>Рассмотрение жалобы</vt:lpstr>
      <vt:lpstr>Самые распространенные нарушения при размещении заказов</vt:lpstr>
      <vt:lpstr>Защита интересов участников торгов в судах</vt:lpstr>
      <vt:lpstr>11. Принципиальные изменения в системе мониторинга, аудита и контроля госзакупок с 01.01.2016 г. Контроль ФАС России. Общественный контроль. Ведомственный контроль в сфере закупок для федеральных нужд</vt:lpstr>
      <vt:lpstr>Изменения в сфере закупок с 2016 г.</vt:lpstr>
      <vt:lpstr>Изменения в законодательстве</vt:lpstr>
      <vt:lpstr>Изменения в законодательстве</vt:lpstr>
      <vt:lpstr>Изменения в законодательстве</vt:lpstr>
      <vt:lpstr>Изменения в законодательстве</vt:lpstr>
      <vt:lpstr>Изменения в законодательстве</vt:lpstr>
      <vt:lpstr>Изменения в законодательстве</vt:lpstr>
      <vt:lpstr>Изменения в законодательстве</vt:lpstr>
      <vt:lpstr>Заключение </vt:lpstr>
      <vt:lpstr>Список литературы</vt:lpstr>
      <vt:lpstr>Список литературы</vt:lpstr>
      <vt:lpstr>Презентация выполнена в Microsoft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Хисантдимов Иван Александрович</dc:creator>
  <cp:lastModifiedBy>Михайлова Юлия Анатольевна</cp:lastModifiedBy>
  <cp:revision>177</cp:revision>
  <dcterms:created xsi:type="dcterms:W3CDTF">2016-06-02T14:20:58Z</dcterms:created>
  <dcterms:modified xsi:type="dcterms:W3CDTF">2016-07-07T11:28:28Z</dcterms:modified>
</cp:coreProperties>
</file>